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4"/>
  </p:sldMasterIdLst>
  <p:notesMasterIdLst>
    <p:notesMasterId r:id="rId15"/>
  </p:notesMasterIdLst>
  <p:sldIdLst>
    <p:sldId id="256" r:id="rId5"/>
    <p:sldId id="257" r:id="rId6"/>
    <p:sldId id="259" r:id="rId7"/>
    <p:sldId id="261" r:id="rId8"/>
    <p:sldId id="260" r:id="rId9"/>
    <p:sldId id="262" r:id="rId10"/>
    <p:sldId id="263" r:id="rId11"/>
    <p:sldId id="264" r:id="rId12"/>
    <p:sldId id="265" r:id="rId13"/>
    <p:sldId id="266"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DB4CFBA-A56E-485F-BAF5-02CBBEA9A661}" v="2" dt="2024-01-23T13:13:35.94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951" autoAdjust="0"/>
    <p:restoredTop sz="95020" autoAdjust="0"/>
  </p:normalViewPr>
  <p:slideViewPr>
    <p:cSldViewPr snapToGrid="0">
      <p:cViewPr varScale="1">
        <p:scale>
          <a:sx n="82" d="100"/>
          <a:sy n="82" d="100"/>
        </p:scale>
        <p:origin x="44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B4008D-E83C-4E09-BEA5-5E96646C366F}" type="datetimeFigureOut">
              <a:rPr lang="en-GB" smtClean="0"/>
              <a:t>23/01/2024</a:t>
            </a:fld>
            <a:endParaRPr lang="en-GB"/>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GB"/>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4CE49D8-44D1-4E18-A036-3AD82CDF625E}" type="slidenum">
              <a:rPr lang="en-GB" smtClean="0"/>
              <a:t>‹nr.›</a:t>
            </a:fld>
            <a:endParaRPr lang="en-GB"/>
          </a:p>
        </p:txBody>
      </p:sp>
    </p:spTree>
    <p:extLst>
      <p:ext uri="{BB962C8B-B14F-4D97-AF65-F5344CB8AC3E}">
        <p14:creationId xmlns:p14="http://schemas.microsoft.com/office/powerpoint/2010/main" val="41123408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GB" dirty="0"/>
          </a:p>
        </p:txBody>
      </p:sp>
      <p:sp>
        <p:nvSpPr>
          <p:cNvPr id="4" name="Tijdelijke aanduiding voor dianummer 3"/>
          <p:cNvSpPr>
            <a:spLocks noGrp="1"/>
          </p:cNvSpPr>
          <p:nvPr>
            <p:ph type="sldNum" sz="quarter" idx="5"/>
          </p:nvPr>
        </p:nvSpPr>
        <p:spPr/>
        <p:txBody>
          <a:bodyPr/>
          <a:lstStyle/>
          <a:p>
            <a:fld id="{D4CE49D8-44D1-4E18-A036-3AD82CDF625E}" type="slidenum">
              <a:rPr lang="en-GB" smtClean="0"/>
              <a:t>2</a:t>
            </a:fld>
            <a:endParaRPr lang="en-GB"/>
          </a:p>
        </p:txBody>
      </p:sp>
    </p:spTree>
    <p:extLst>
      <p:ext uri="{BB962C8B-B14F-4D97-AF65-F5344CB8AC3E}">
        <p14:creationId xmlns:p14="http://schemas.microsoft.com/office/powerpoint/2010/main" val="25248052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nl-NL"/>
              <a:t>Klik om stijl te bewerken</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1/23/2024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‹nr.›</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1/23/2024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1/23/2024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1/23/2024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nl-NL"/>
              <a:t>Klik om stijl te bewerken</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7" name="Date Placeholder 6"/>
          <p:cNvSpPr>
            <a:spLocks noGrp="1"/>
          </p:cNvSpPr>
          <p:nvPr>
            <p:ph type="dt" sz="half" idx="10"/>
          </p:nvPr>
        </p:nvSpPr>
        <p:spPr/>
        <p:txBody>
          <a:bodyPr/>
          <a:lstStyle/>
          <a:p>
            <a:fld id="{1160EA64-D806-43AC-9DF2-F8C432F32B4C}" type="datetimeFigureOut">
              <a:rPr lang="en-US" dirty="0"/>
              <a:t>1/23/2024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‹nr.›</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1/23/2024</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1583436" y="3143250"/>
            <a:ext cx="4270248" cy="2596776"/>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7" name="Date Placeholder 6"/>
          <p:cNvSpPr>
            <a:spLocks noGrp="1"/>
          </p:cNvSpPr>
          <p:nvPr>
            <p:ph type="dt" sz="half" idx="10"/>
          </p:nvPr>
        </p:nvSpPr>
        <p:spPr/>
        <p:txBody>
          <a:bodyPr/>
          <a:lstStyle/>
          <a:p>
            <a:fld id="{4F7D4976-E339-4826-83B7-FBD03F55ECF8}" type="datetimeFigureOut">
              <a:rPr lang="en-US" dirty="0"/>
              <a:t>1/23/2024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‹nr.›</a:t>
            </a:fld>
            <a:endParaRPr lang="en-US" dirty="0"/>
          </a:p>
        </p:txBody>
      </p:sp>
      <p:sp>
        <p:nvSpPr>
          <p:cNvPr id="10" name="Title 9"/>
          <p:cNvSpPr>
            <a:spLocks noGrp="1"/>
          </p:cNvSpPr>
          <p:nvPr>
            <p:ph type="title"/>
          </p:nvPr>
        </p:nvSpPr>
        <p:spPr/>
        <p:txBody>
          <a:bodyPr/>
          <a:lstStyle/>
          <a:p>
            <a:r>
              <a:rPr lang="nl-NL"/>
              <a:t>Klik om stijl te bewerken</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1/23/2024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1/23/2024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nl-NL"/>
              <a:t>Klik om stijl te bewerken</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9" name="Date Placeholder 8"/>
          <p:cNvSpPr>
            <a:spLocks noGrp="1"/>
          </p:cNvSpPr>
          <p:nvPr>
            <p:ph type="dt" sz="half" idx="10"/>
          </p:nvPr>
        </p:nvSpPr>
        <p:spPr/>
        <p:txBody>
          <a:bodyPr/>
          <a:lstStyle/>
          <a:p>
            <a:fld id="{D1BE4249-C0D0-4B06-8692-E8BB871AF643}" type="datetimeFigureOut">
              <a:rPr lang="en-US" dirty="0"/>
              <a:t>1/23/2024</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nl-NL"/>
              <a:t>Klik om stijl te bewerken</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1/23/2024</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1/23/2024</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C2AD7556-C90D-4946-8E4E-1E79D5B3D2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DBB0CC56-54B2-4AE0-87C5-296E78A028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42815"/>
            <a:ext cx="12192000" cy="261518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53B4B701-3A95-4647-9BE6-72C7349E621D}"/>
              </a:ext>
            </a:extLst>
          </p:cNvPr>
          <p:cNvSpPr>
            <a:spLocks noGrp="1"/>
          </p:cNvSpPr>
          <p:nvPr>
            <p:ph type="ctrTitle"/>
          </p:nvPr>
        </p:nvSpPr>
        <p:spPr>
          <a:xfrm>
            <a:off x="1600200" y="3418891"/>
            <a:ext cx="8991600" cy="1645920"/>
          </a:xfrm>
        </p:spPr>
        <p:txBody>
          <a:bodyPr>
            <a:normAutofit/>
          </a:bodyPr>
          <a:lstStyle/>
          <a:p>
            <a:r>
              <a:rPr lang="nl-NL" dirty="0"/>
              <a:t>Gebedsprogramma</a:t>
            </a:r>
            <a:endParaRPr lang="nl-BE" dirty="0"/>
          </a:p>
        </p:txBody>
      </p:sp>
      <p:sp>
        <p:nvSpPr>
          <p:cNvPr id="3" name="Ondertitel 2">
            <a:extLst>
              <a:ext uri="{FF2B5EF4-FFF2-40B4-BE49-F238E27FC236}">
                <a16:creationId xmlns:a16="http://schemas.microsoft.com/office/drawing/2014/main" id="{17F08DF4-6420-4D2D-9335-4AAB46E00287}"/>
              </a:ext>
            </a:extLst>
          </p:cNvPr>
          <p:cNvSpPr>
            <a:spLocks noGrp="1"/>
          </p:cNvSpPr>
          <p:nvPr>
            <p:ph type="subTitle" idx="1"/>
          </p:nvPr>
        </p:nvSpPr>
        <p:spPr>
          <a:xfrm>
            <a:off x="2695194" y="5384691"/>
            <a:ext cx="6801612" cy="736976"/>
          </a:xfrm>
        </p:spPr>
        <p:txBody>
          <a:bodyPr>
            <a:normAutofit/>
          </a:bodyPr>
          <a:lstStyle/>
          <a:p>
            <a:r>
              <a:rPr lang="nl-NL" dirty="0">
                <a:solidFill>
                  <a:srgbClr val="FFFFFF"/>
                </a:solidFill>
              </a:rPr>
              <a:t>Weekend voor de Vervolgde Kerk</a:t>
            </a:r>
            <a:br>
              <a:rPr lang="nl-NL" dirty="0">
                <a:solidFill>
                  <a:srgbClr val="FFFFFF"/>
                </a:solidFill>
              </a:rPr>
            </a:br>
            <a:r>
              <a:rPr lang="nl-NL" i="1" dirty="0">
                <a:solidFill>
                  <a:srgbClr val="FFFFFF"/>
                </a:solidFill>
              </a:rPr>
              <a:t>Gebedsvideo’s via www.vervolgdekerk.be</a:t>
            </a:r>
            <a:endParaRPr lang="nl-BE" i="1" dirty="0">
              <a:solidFill>
                <a:srgbClr val="FFFFFF"/>
              </a:solidFill>
            </a:endParaRPr>
          </a:p>
        </p:txBody>
      </p:sp>
      <p:pic>
        <p:nvPicPr>
          <p:cNvPr id="5" name="Afbeelding 4">
            <a:extLst>
              <a:ext uri="{FF2B5EF4-FFF2-40B4-BE49-F238E27FC236}">
                <a16:creationId xmlns:a16="http://schemas.microsoft.com/office/drawing/2014/main" id="{58DB6878-F434-49F6-A9C0-B86F60E4C2FE}"/>
              </a:ext>
            </a:extLst>
          </p:cNvPr>
          <p:cNvPicPr>
            <a:picLocks noChangeAspect="1"/>
          </p:cNvPicPr>
          <p:nvPr/>
        </p:nvPicPr>
        <p:blipFill>
          <a:blip r:embed="rId2"/>
          <a:stretch>
            <a:fillRect/>
          </a:stretch>
        </p:blipFill>
        <p:spPr>
          <a:xfrm>
            <a:off x="4704295" y="640079"/>
            <a:ext cx="2783410" cy="2456360"/>
          </a:xfrm>
          <a:prstGeom prst="rect">
            <a:avLst/>
          </a:prstGeom>
        </p:spPr>
      </p:pic>
    </p:spTree>
    <p:extLst>
      <p:ext uri="{BB962C8B-B14F-4D97-AF65-F5344CB8AC3E}">
        <p14:creationId xmlns:p14="http://schemas.microsoft.com/office/powerpoint/2010/main" val="3095774650"/>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6BF2AE7-80BF-4495-A293-7589797AEC19}"/>
              </a:ext>
            </a:extLst>
          </p:cNvPr>
          <p:cNvSpPr>
            <a:spLocks noGrp="1"/>
          </p:cNvSpPr>
          <p:nvPr>
            <p:ph type="title"/>
          </p:nvPr>
        </p:nvSpPr>
        <p:spPr/>
        <p:txBody>
          <a:bodyPr/>
          <a:lstStyle/>
          <a:p>
            <a:r>
              <a:rPr lang="nl-NL" dirty="0"/>
              <a:t>Meer weten? Vaker bidden?</a:t>
            </a:r>
            <a:endParaRPr lang="nl-BE" dirty="0"/>
          </a:p>
        </p:txBody>
      </p:sp>
      <p:sp>
        <p:nvSpPr>
          <p:cNvPr id="3" name="Tijdelijke aanduiding voor inhoud 2">
            <a:extLst>
              <a:ext uri="{FF2B5EF4-FFF2-40B4-BE49-F238E27FC236}">
                <a16:creationId xmlns:a16="http://schemas.microsoft.com/office/drawing/2014/main" id="{A515D9AA-3E80-4044-AFBD-74DD1E28BECE}"/>
              </a:ext>
            </a:extLst>
          </p:cNvPr>
          <p:cNvSpPr>
            <a:spLocks noGrp="1"/>
          </p:cNvSpPr>
          <p:nvPr>
            <p:ph idx="1"/>
          </p:nvPr>
        </p:nvSpPr>
        <p:spPr/>
        <p:txBody>
          <a:bodyPr>
            <a:noAutofit/>
          </a:bodyPr>
          <a:lstStyle/>
          <a:p>
            <a:r>
              <a:rPr lang="nl-NL" dirty="0"/>
              <a:t>Ga naar www.vervolgdekerk.be voor meer informatie </a:t>
            </a:r>
          </a:p>
          <a:p>
            <a:r>
              <a:rPr lang="nl-NL" dirty="0"/>
              <a:t>Volg de deelnemende organisaties via post, mail en sociale media om op de hoogte te blijven van de diverse gebedsinitiatieven het hele jaarrond</a:t>
            </a:r>
            <a:r>
              <a:rPr lang="nl-NL" sz="1500" dirty="0"/>
              <a:t>. </a:t>
            </a:r>
          </a:p>
        </p:txBody>
      </p:sp>
      <p:pic>
        <p:nvPicPr>
          <p:cNvPr id="4" name="Afbeelding 3">
            <a:extLst>
              <a:ext uri="{FF2B5EF4-FFF2-40B4-BE49-F238E27FC236}">
                <a16:creationId xmlns:a16="http://schemas.microsoft.com/office/drawing/2014/main" id="{7BF4E9D8-80BB-4B15-AE3C-C75A4BC88FAB}"/>
              </a:ext>
            </a:extLst>
          </p:cNvPr>
          <p:cNvPicPr>
            <a:picLocks noChangeAspect="1"/>
          </p:cNvPicPr>
          <p:nvPr/>
        </p:nvPicPr>
        <p:blipFill>
          <a:blip r:embed="rId2"/>
          <a:stretch>
            <a:fillRect/>
          </a:stretch>
        </p:blipFill>
        <p:spPr>
          <a:xfrm>
            <a:off x="196668" y="249174"/>
            <a:ext cx="1621570" cy="1431036"/>
          </a:xfrm>
          <a:prstGeom prst="rect">
            <a:avLst/>
          </a:prstGeom>
        </p:spPr>
      </p:pic>
    </p:spTree>
    <p:extLst>
      <p:ext uri="{BB962C8B-B14F-4D97-AF65-F5344CB8AC3E}">
        <p14:creationId xmlns:p14="http://schemas.microsoft.com/office/powerpoint/2010/main" val="7874303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6BF2AE7-80BF-4495-A293-7589797AEC19}"/>
              </a:ext>
            </a:extLst>
          </p:cNvPr>
          <p:cNvSpPr>
            <a:spLocks noGrp="1"/>
          </p:cNvSpPr>
          <p:nvPr>
            <p:ph type="title"/>
          </p:nvPr>
        </p:nvSpPr>
        <p:spPr/>
        <p:txBody>
          <a:bodyPr/>
          <a:lstStyle/>
          <a:p>
            <a:r>
              <a:rPr lang="nl-NL" dirty="0"/>
              <a:t>Gebedsfocus 1: Iran</a:t>
            </a:r>
            <a:endParaRPr lang="nl-BE" dirty="0"/>
          </a:p>
        </p:txBody>
      </p:sp>
      <p:sp>
        <p:nvSpPr>
          <p:cNvPr id="3" name="Tijdelijke aanduiding voor inhoud 2">
            <a:extLst>
              <a:ext uri="{FF2B5EF4-FFF2-40B4-BE49-F238E27FC236}">
                <a16:creationId xmlns:a16="http://schemas.microsoft.com/office/drawing/2014/main" id="{A515D9AA-3E80-4044-AFBD-74DD1E28BECE}"/>
              </a:ext>
            </a:extLst>
          </p:cNvPr>
          <p:cNvSpPr>
            <a:spLocks noGrp="1"/>
          </p:cNvSpPr>
          <p:nvPr>
            <p:ph idx="1"/>
          </p:nvPr>
        </p:nvSpPr>
        <p:spPr/>
        <p:txBody>
          <a:bodyPr>
            <a:normAutofit/>
          </a:bodyPr>
          <a:lstStyle/>
          <a:p>
            <a:r>
              <a:rPr lang="nl-NL" sz="1700" dirty="0"/>
              <a:t>Iran staat op plek 8 van de Ranglijst van Open </a:t>
            </a:r>
            <a:r>
              <a:rPr lang="nl-NL" sz="1700" dirty="0" err="1"/>
              <a:t>Doors</a:t>
            </a:r>
            <a:r>
              <a:rPr lang="nl-NL" sz="1700" dirty="0"/>
              <a:t>. </a:t>
            </a:r>
          </a:p>
          <a:p>
            <a:r>
              <a:rPr lang="nl-NL" sz="1700" dirty="0"/>
              <a:t>Een misdaad tegen de nationale veiligheid. Zo wordt het door de Iraanse overheid gezien als moslims christen worden. Arrestaties van christenen komen veelvuldig voor en regelmatig belanden gelovigen in de gevangenis</a:t>
            </a:r>
          </a:p>
          <a:p>
            <a:r>
              <a:rPr lang="nl-NL" sz="1700" dirty="0"/>
              <a:t>In de gevangenissen gebeuren wonderen: “Iedere nacht als je slaapt, komt dat licht en dat blijft bij je. Elke nacht zien we het. Wat is dat en waar komt dat vandaan?” Verward vraagt </a:t>
            </a:r>
            <a:r>
              <a:rPr lang="nl-NL" sz="1700" dirty="0" err="1"/>
              <a:t>Farin</a:t>
            </a:r>
            <a:r>
              <a:rPr lang="nl-NL" sz="1700" dirty="0"/>
              <a:t> na wat ze precies gezien hebben. De mannen vertellen: “Het is alsof er hier een gloeilamp hangt. Het blijft de hele nacht, elke nacht zien we het.” Daarop antwoordt </a:t>
            </a:r>
            <a:r>
              <a:rPr lang="nl-NL" sz="1700" dirty="0" err="1"/>
              <a:t>Farin</a:t>
            </a:r>
            <a:r>
              <a:rPr lang="nl-NL" sz="1700" dirty="0"/>
              <a:t>: “Ik ben christen. Ik geloof dat dit licht van Jezus is.</a:t>
            </a:r>
            <a:endParaRPr lang="nl-NL" dirty="0"/>
          </a:p>
        </p:txBody>
      </p:sp>
      <p:pic>
        <p:nvPicPr>
          <p:cNvPr id="4" name="Afbeelding 3">
            <a:extLst>
              <a:ext uri="{FF2B5EF4-FFF2-40B4-BE49-F238E27FC236}">
                <a16:creationId xmlns:a16="http://schemas.microsoft.com/office/drawing/2014/main" id="{673BB4E1-B78F-47B3-B48E-9594EF9E1A70}"/>
              </a:ext>
            </a:extLst>
          </p:cNvPr>
          <p:cNvPicPr>
            <a:picLocks noChangeAspect="1"/>
          </p:cNvPicPr>
          <p:nvPr/>
        </p:nvPicPr>
        <p:blipFill>
          <a:blip r:embed="rId3"/>
          <a:stretch>
            <a:fillRect/>
          </a:stretch>
        </p:blipFill>
        <p:spPr>
          <a:xfrm>
            <a:off x="196668" y="249174"/>
            <a:ext cx="1621570" cy="1431036"/>
          </a:xfrm>
          <a:prstGeom prst="rect">
            <a:avLst/>
          </a:prstGeom>
        </p:spPr>
      </p:pic>
      <p:pic>
        <p:nvPicPr>
          <p:cNvPr id="5" name="Afbeelding 4" descr="Afbeelding met tekst&#10;&#10;Automatisch gegenereerde beschrijving">
            <a:extLst>
              <a:ext uri="{FF2B5EF4-FFF2-40B4-BE49-F238E27FC236}">
                <a16:creationId xmlns:a16="http://schemas.microsoft.com/office/drawing/2014/main" id="{198891FF-BA3F-4119-B2CA-F57096E67CC2}"/>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0511148" y="87999"/>
            <a:ext cx="1564005" cy="1251585"/>
          </a:xfrm>
          <a:prstGeom prst="rect">
            <a:avLst/>
          </a:prstGeom>
          <a:noFill/>
          <a:ln>
            <a:noFill/>
          </a:ln>
        </p:spPr>
      </p:pic>
    </p:spTree>
    <p:extLst>
      <p:ext uri="{BB962C8B-B14F-4D97-AF65-F5344CB8AC3E}">
        <p14:creationId xmlns:p14="http://schemas.microsoft.com/office/powerpoint/2010/main" val="21830682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6BF2AE7-80BF-4495-A293-7589797AEC19}"/>
              </a:ext>
            </a:extLst>
          </p:cNvPr>
          <p:cNvSpPr>
            <a:spLocks noGrp="1"/>
          </p:cNvSpPr>
          <p:nvPr>
            <p:ph type="title"/>
          </p:nvPr>
        </p:nvSpPr>
        <p:spPr/>
        <p:txBody>
          <a:bodyPr/>
          <a:lstStyle/>
          <a:p>
            <a:r>
              <a:rPr lang="nl-NL" dirty="0"/>
              <a:t>Gebedsfocus 1: Iran</a:t>
            </a:r>
            <a:endParaRPr lang="nl-BE" dirty="0"/>
          </a:p>
        </p:txBody>
      </p:sp>
      <p:sp>
        <p:nvSpPr>
          <p:cNvPr id="3" name="Tijdelijke aanduiding voor inhoud 2">
            <a:extLst>
              <a:ext uri="{FF2B5EF4-FFF2-40B4-BE49-F238E27FC236}">
                <a16:creationId xmlns:a16="http://schemas.microsoft.com/office/drawing/2014/main" id="{A515D9AA-3E80-4044-AFBD-74DD1E28BECE}"/>
              </a:ext>
            </a:extLst>
          </p:cNvPr>
          <p:cNvSpPr>
            <a:spLocks noGrp="1"/>
          </p:cNvSpPr>
          <p:nvPr>
            <p:ph idx="1"/>
          </p:nvPr>
        </p:nvSpPr>
        <p:spPr>
          <a:xfrm>
            <a:off x="575733" y="2638044"/>
            <a:ext cx="11176000" cy="3949023"/>
          </a:xfrm>
        </p:spPr>
        <p:txBody>
          <a:bodyPr>
            <a:normAutofit fontScale="92500" lnSpcReduction="20000"/>
          </a:bodyPr>
          <a:lstStyle/>
          <a:p>
            <a:r>
              <a:rPr lang="nl-NL" dirty="0"/>
              <a:t>Bid om kracht voor alle Iraanse christenen die onder druk gezet worden door hun familie. </a:t>
            </a:r>
          </a:p>
          <a:p>
            <a:r>
              <a:rPr lang="nl-NL" dirty="0"/>
              <a:t>Bid dat de Here God zich laat zien door wonderen en dromen aan hen die in Iran gevangen zitten.</a:t>
            </a:r>
          </a:p>
          <a:p>
            <a:r>
              <a:rPr lang="nl-NL" dirty="0"/>
              <a:t>Iraanse christenen die gevangengezet worden vanwege hun geloof, worden na hun vrijlating vaak nog enkele jaren verbannen uit hun woonplaats. Ver weg, gescheiden van hun geliefden, moeten ze zien te overleven onder moeilijke sociale en economische omstandigheden.  </a:t>
            </a:r>
          </a:p>
          <a:p>
            <a:r>
              <a:rPr lang="nl-NL" dirty="0"/>
              <a:t>Bid voor christenen die pas tot geloof zijn gekomen en op zoek zijn naar verdieping van hun geloof. Bid dat ze bijvoorbeeld online in contact komen met mensen die hen kunnen helpen.  </a:t>
            </a:r>
          </a:p>
          <a:p>
            <a:r>
              <a:rPr lang="nl-NL" dirty="0"/>
              <a:t>Bid voor gelovigen die in de gevangenis zitten. Bid om kracht om vol te houden en om mogelijkheden om het evangelie te delen, zoals </a:t>
            </a:r>
            <a:r>
              <a:rPr lang="nl-NL" dirty="0" err="1"/>
              <a:t>Farin</a:t>
            </a:r>
            <a:r>
              <a:rPr lang="nl-NL" dirty="0"/>
              <a:t> deed.  </a:t>
            </a:r>
          </a:p>
          <a:p>
            <a:r>
              <a:rPr lang="nl-NL" dirty="0"/>
              <a:t>Bid om bescherming voor de huiskerken in Iran. Bid dat geheime diensten de weg naar de christenen die hier samenkomen niet weten te vinden. Vraag God om hun ziende ogen blind te maken, zoals Open </a:t>
            </a:r>
            <a:r>
              <a:rPr lang="nl-NL" dirty="0" err="1"/>
              <a:t>Doors</a:t>
            </a:r>
            <a:r>
              <a:rPr lang="nl-NL" dirty="0"/>
              <a:t>-oprichter Anne van der Bijl bad.  </a:t>
            </a:r>
          </a:p>
          <a:p>
            <a:r>
              <a:rPr lang="nl-NL" dirty="0"/>
              <a:t>Bid voor kerkleider </a:t>
            </a:r>
            <a:r>
              <a:rPr lang="nl-NL" dirty="0" err="1"/>
              <a:t>Saheb</a:t>
            </a:r>
            <a:r>
              <a:rPr lang="nl-NL" dirty="0"/>
              <a:t> en zijn gezin. Hij zat een straf uit van vijf jaar en kreeg tweemaal zweepslagen toegediend, onder andere vanwege het nuttigen van alcohol door het drinken van </a:t>
            </a:r>
            <a:r>
              <a:rPr lang="nl-NL" dirty="0" err="1"/>
              <a:t>avondmaalswijn</a:t>
            </a:r>
            <a:r>
              <a:rPr lang="nl-NL" dirty="0"/>
              <a:t>. Nu moet hij als straf nog twee jaar in ballingschap leven, vlak bij de grens met Afghanistan. </a:t>
            </a:r>
          </a:p>
        </p:txBody>
      </p:sp>
      <p:pic>
        <p:nvPicPr>
          <p:cNvPr id="4" name="Afbeelding 3">
            <a:extLst>
              <a:ext uri="{FF2B5EF4-FFF2-40B4-BE49-F238E27FC236}">
                <a16:creationId xmlns:a16="http://schemas.microsoft.com/office/drawing/2014/main" id="{7BF4E9D8-80BB-4B15-AE3C-C75A4BC88FAB}"/>
              </a:ext>
            </a:extLst>
          </p:cNvPr>
          <p:cNvPicPr>
            <a:picLocks noChangeAspect="1"/>
          </p:cNvPicPr>
          <p:nvPr/>
        </p:nvPicPr>
        <p:blipFill>
          <a:blip r:embed="rId2"/>
          <a:stretch>
            <a:fillRect/>
          </a:stretch>
        </p:blipFill>
        <p:spPr>
          <a:xfrm>
            <a:off x="196668" y="249174"/>
            <a:ext cx="1621570" cy="1431036"/>
          </a:xfrm>
          <a:prstGeom prst="rect">
            <a:avLst/>
          </a:prstGeom>
        </p:spPr>
      </p:pic>
      <p:pic>
        <p:nvPicPr>
          <p:cNvPr id="5" name="Afbeelding 4" descr="Afbeelding met tekst&#10;&#10;Automatisch gegenereerde beschrijving">
            <a:extLst>
              <a:ext uri="{FF2B5EF4-FFF2-40B4-BE49-F238E27FC236}">
                <a16:creationId xmlns:a16="http://schemas.microsoft.com/office/drawing/2014/main" id="{04CE6DE4-E6B9-4D1A-A3F5-5C8F9DC77EF7}"/>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511148" y="87999"/>
            <a:ext cx="1564005" cy="1251585"/>
          </a:xfrm>
          <a:prstGeom prst="rect">
            <a:avLst/>
          </a:prstGeom>
          <a:noFill/>
          <a:ln>
            <a:noFill/>
          </a:ln>
        </p:spPr>
      </p:pic>
    </p:spTree>
    <p:extLst>
      <p:ext uri="{BB962C8B-B14F-4D97-AF65-F5344CB8AC3E}">
        <p14:creationId xmlns:p14="http://schemas.microsoft.com/office/powerpoint/2010/main" val="28088131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6BF2AE7-80BF-4495-A293-7589797AEC19}"/>
              </a:ext>
            </a:extLst>
          </p:cNvPr>
          <p:cNvSpPr>
            <a:spLocks noGrp="1"/>
          </p:cNvSpPr>
          <p:nvPr>
            <p:ph type="title"/>
          </p:nvPr>
        </p:nvSpPr>
        <p:spPr/>
        <p:txBody>
          <a:bodyPr/>
          <a:lstStyle/>
          <a:p>
            <a:r>
              <a:rPr lang="nl-NL" dirty="0"/>
              <a:t>Gebedsfocus 2: </a:t>
            </a:r>
            <a:br>
              <a:rPr lang="nl-NL" dirty="0"/>
            </a:br>
            <a:r>
              <a:rPr lang="nl-NL" dirty="0"/>
              <a:t>Laos</a:t>
            </a:r>
            <a:endParaRPr lang="nl-BE" dirty="0"/>
          </a:p>
        </p:txBody>
      </p:sp>
      <p:sp>
        <p:nvSpPr>
          <p:cNvPr id="3" name="Tijdelijke aanduiding voor inhoud 2">
            <a:extLst>
              <a:ext uri="{FF2B5EF4-FFF2-40B4-BE49-F238E27FC236}">
                <a16:creationId xmlns:a16="http://schemas.microsoft.com/office/drawing/2014/main" id="{A515D9AA-3E80-4044-AFBD-74DD1E28BECE}"/>
              </a:ext>
            </a:extLst>
          </p:cNvPr>
          <p:cNvSpPr>
            <a:spLocks noGrp="1"/>
          </p:cNvSpPr>
          <p:nvPr>
            <p:ph idx="1"/>
          </p:nvPr>
        </p:nvSpPr>
        <p:spPr/>
        <p:txBody>
          <a:bodyPr>
            <a:normAutofit/>
          </a:bodyPr>
          <a:lstStyle/>
          <a:p>
            <a:r>
              <a:rPr lang="nl-NL" sz="1700" dirty="0"/>
              <a:t>Het percentage christenen in Laos is ongeveer 2 procent. Terwijl in </a:t>
            </a:r>
            <a:r>
              <a:rPr lang="nl-NL" sz="1700" dirty="0" err="1"/>
              <a:t>Isaan</a:t>
            </a:r>
            <a:r>
              <a:rPr lang="nl-NL" sz="1700" dirty="0"/>
              <a:t>,  in het buurland Thailand het percentage rond de 0,1 procent ligt. Wat een verschil. </a:t>
            </a:r>
          </a:p>
          <a:p>
            <a:r>
              <a:rPr lang="nl-NL" sz="1700" dirty="0"/>
              <a:t>Maar het grootste verschil zit hem in godsdienstvrijheid. In </a:t>
            </a:r>
            <a:r>
              <a:rPr lang="nl-NL" sz="1700" dirty="0" err="1"/>
              <a:t>Isaan</a:t>
            </a:r>
            <a:r>
              <a:rPr lang="nl-NL" sz="1700" dirty="0"/>
              <a:t> mogen christenen en zendelingen van OMF vrij het evangelie verkondigen. </a:t>
            </a:r>
          </a:p>
          <a:p>
            <a:r>
              <a:rPr lang="nl-NL" sz="1700" dirty="0" err="1"/>
              <a:t>Noy</a:t>
            </a:r>
            <a:r>
              <a:rPr lang="nl-NL" sz="1700" dirty="0"/>
              <a:t> uit Laos plantte in 2017 een kerk. Hiervoor werd hij gehaat door de plaatselijke overheden en vloog hij zelf al eens in de gevangenis.</a:t>
            </a:r>
          </a:p>
          <a:p>
            <a:r>
              <a:rPr lang="nl-NL" sz="1700" dirty="0" err="1"/>
              <a:t>Noy</a:t>
            </a:r>
            <a:r>
              <a:rPr lang="nl-NL" sz="1700" dirty="0"/>
              <a:t> werd in 2022 gevolgd, ontvoerd van de hoofdweg en ondervraagd om informatie over de groeiende kerken. Dagen later vond men zijn lichaam: gemarteld en gedood met messteken.  Langs de weg gedumpt.</a:t>
            </a:r>
          </a:p>
        </p:txBody>
      </p:sp>
      <p:pic>
        <p:nvPicPr>
          <p:cNvPr id="4" name="Afbeelding 3">
            <a:extLst>
              <a:ext uri="{FF2B5EF4-FFF2-40B4-BE49-F238E27FC236}">
                <a16:creationId xmlns:a16="http://schemas.microsoft.com/office/drawing/2014/main" id="{7BF4E9D8-80BB-4B15-AE3C-C75A4BC88FAB}"/>
              </a:ext>
            </a:extLst>
          </p:cNvPr>
          <p:cNvPicPr>
            <a:picLocks noChangeAspect="1"/>
          </p:cNvPicPr>
          <p:nvPr/>
        </p:nvPicPr>
        <p:blipFill>
          <a:blip r:embed="rId2"/>
          <a:stretch>
            <a:fillRect/>
          </a:stretch>
        </p:blipFill>
        <p:spPr>
          <a:xfrm>
            <a:off x="196668" y="249174"/>
            <a:ext cx="1621570" cy="1431036"/>
          </a:xfrm>
          <a:prstGeom prst="rect">
            <a:avLst/>
          </a:prstGeom>
        </p:spPr>
      </p:pic>
      <p:pic>
        <p:nvPicPr>
          <p:cNvPr id="6" name="Afbeelding 5">
            <a:extLst>
              <a:ext uri="{FF2B5EF4-FFF2-40B4-BE49-F238E27FC236}">
                <a16:creationId xmlns:a16="http://schemas.microsoft.com/office/drawing/2014/main" id="{7D000FF4-7B6C-4C95-86BB-98989F4864A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842807" y="249174"/>
            <a:ext cx="1152525" cy="1100455"/>
          </a:xfrm>
          <a:prstGeom prst="rect">
            <a:avLst/>
          </a:prstGeom>
        </p:spPr>
      </p:pic>
    </p:spTree>
    <p:extLst>
      <p:ext uri="{BB962C8B-B14F-4D97-AF65-F5344CB8AC3E}">
        <p14:creationId xmlns:p14="http://schemas.microsoft.com/office/powerpoint/2010/main" val="24389321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6BF2AE7-80BF-4495-A293-7589797AEC19}"/>
              </a:ext>
            </a:extLst>
          </p:cNvPr>
          <p:cNvSpPr>
            <a:spLocks noGrp="1"/>
          </p:cNvSpPr>
          <p:nvPr>
            <p:ph type="title"/>
          </p:nvPr>
        </p:nvSpPr>
        <p:spPr/>
        <p:txBody>
          <a:bodyPr/>
          <a:lstStyle/>
          <a:p>
            <a:r>
              <a:rPr lang="nl-NL" dirty="0"/>
              <a:t>Gebedsfocus 2: </a:t>
            </a:r>
            <a:br>
              <a:rPr lang="nl-NL" dirty="0"/>
            </a:br>
            <a:r>
              <a:rPr lang="nl-NL" dirty="0"/>
              <a:t>LAOS</a:t>
            </a:r>
            <a:endParaRPr lang="nl-BE" dirty="0"/>
          </a:p>
        </p:txBody>
      </p:sp>
      <p:sp>
        <p:nvSpPr>
          <p:cNvPr id="3" name="Tijdelijke aanduiding voor inhoud 2">
            <a:extLst>
              <a:ext uri="{FF2B5EF4-FFF2-40B4-BE49-F238E27FC236}">
                <a16:creationId xmlns:a16="http://schemas.microsoft.com/office/drawing/2014/main" id="{A515D9AA-3E80-4044-AFBD-74DD1E28BECE}"/>
              </a:ext>
            </a:extLst>
          </p:cNvPr>
          <p:cNvSpPr>
            <a:spLocks noGrp="1"/>
          </p:cNvSpPr>
          <p:nvPr>
            <p:ph idx="1"/>
          </p:nvPr>
        </p:nvSpPr>
        <p:spPr>
          <a:xfrm>
            <a:off x="643467" y="2638044"/>
            <a:ext cx="11057466" cy="3970782"/>
          </a:xfrm>
        </p:spPr>
        <p:txBody>
          <a:bodyPr>
            <a:normAutofit lnSpcReduction="10000"/>
          </a:bodyPr>
          <a:lstStyle/>
          <a:p>
            <a:r>
              <a:rPr lang="nl-NL" sz="2000" dirty="0"/>
              <a:t>Dank voor de groei van de kerk in Laos. Dank dat mensen daar ondanks de vervolging nog steeds de keuze maken om Jezus te volgen.</a:t>
            </a:r>
          </a:p>
          <a:p>
            <a:r>
              <a:rPr lang="nl-NL" sz="2000" dirty="0"/>
              <a:t>Dank voor </a:t>
            </a:r>
            <a:r>
              <a:rPr lang="nl-NL" sz="2000" dirty="0" err="1"/>
              <a:t>Noys</a:t>
            </a:r>
            <a:r>
              <a:rPr lang="nl-NL" sz="2000" dirty="0"/>
              <a:t> leven en de vrucht van zijn werk in opdracht van God.</a:t>
            </a:r>
          </a:p>
          <a:p>
            <a:r>
              <a:rPr lang="nl-NL" sz="2000" dirty="0"/>
              <a:t>Bid voor de buitenlandse christenen in Laos. Bid voor bescherming. Bid voor wijsheid in de dingen die ze doen.</a:t>
            </a:r>
          </a:p>
          <a:p>
            <a:r>
              <a:rPr lang="nl-NL" sz="2000" dirty="0"/>
              <a:t>Bid voor </a:t>
            </a:r>
            <a:r>
              <a:rPr lang="nl-NL" sz="2000" dirty="0" err="1"/>
              <a:t>Noys</a:t>
            </a:r>
            <a:r>
              <a:rPr lang="nl-NL" sz="2000" dirty="0"/>
              <a:t> gezin. Bid dat God rijkelijk mag voorzien. In troost maar ook in financiën om te overleven als weduwe en wezen.</a:t>
            </a:r>
          </a:p>
          <a:p>
            <a:r>
              <a:rPr lang="nl-NL" sz="2000" dirty="0"/>
              <a:t>Bid voor </a:t>
            </a:r>
            <a:r>
              <a:rPr lang="nl-NL" sz="2000" dirty="0" err="1"/>
              <a:t>Noys</a:t>
            </a:r>
            <a:r>
              <a:rPr lang="nl-NL" sz="2000" dirty="0"/>
              <a:t> kerken: dat ze zich mogen richten naar God met hun verdriet en dat ook uit </a:t>
            </a:r>
            <a:r>
              <a:rPr lang="nl-NL" sz="2000" dirty="0" err="1"/>
              <a:t>Noys</a:t>
            </a:r>
            <a:r>
              <a:rPr lang="nl-NL" sz="2000" dirty="0"/>
              <a:t> dood veel vrucht mag voortkomen.</a:t>
            </a:r>
          </a:p>
          <a:p>
            <a:r>
              <a:rPr lang="nl-NL" sz="2000" dirty="0"/>
              <a:t>Bid dat het evangelie dat gezaaid wordt in Laos veel vrucht mag dragen.</a:t>
            </a:r>
          </a:p>
          <a:p>
            <a:r>
              <a:rPr lang="nl-NL" sz="2000" dirty="0"/>
              <a:t>Bid voor de overheid in Laos, dat ze Jezus als Heer en Meester mogen leren kennen.</a:t>
            </a:r>
          </a:p>
        </p:txBody>
      </p:sp>
      <p:pic>
        <p:nvPicPr>
          <p:cNvPr id="4" name="Afbeelding 3">
            <a:extLst>
              <a:ext uri="{FF2B5EF4-FFF2-40B4-BE49-F238E27FC236}">
                <a16:creationId xmlns:a16="http://schemas.microsoft.com/office/drawing/2014/main" id="{7BF4E9D8-80BB-4B15-AE3C-C75A4BC88FAB}"/>
              </a:ext>
            </a:extLst>
          </p:cNvPr>
          <p:cNvPicPr>
            <a:picLocks noChangeAspect="1"/>
          </p:cNvPicPr>
          <p:nvPr/>
        </p:nvPicPr>
        <p:blipFill>
          <a:blip r:embed="rId2"/>
          <a:stretch>
            <a:fillRect/>
          </a:stretch>
        </p:blipFill>
        <p:spPr>
          <a:xfrm>
            <a:off x="196668" y="249174"/>
            <a:ext cx="1621570" cy="1431036"/>
          </a:xfrm>
          <a:prstGeom prst="rect">
            <a:avLst/>
          </a:prstGeom>
        </p:spPr>
      </p:pic>
      <p:pic>
        <p:nvPicPr>
          <p:cNvPr id="6" name="Afbeelding 5">
            <a:extLst>
              <a:ext uri="{FF2B5EF4-FFF2-40B4-BE49-F238E27FC236}">
                <a16:creationId xmlns:a16="http://schemas.microsoft.com/office/drawing/2014/main" id="{7D000FF4-7B6C-4C95-86BB-98989F4864A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842807" y="249174"/>
            <a:ext cx="1152525" cy="1100455"/>
          </a:xfrm>
          <a:prstGeom prst="rect">
            <a:avLst/>
          </a:prstGeom>
        </p:spPr>
      </p:pic>
    </p:spTree>
    <p:extLst>
      <p:ext uri="{BB962C8B-B14F-4D97-AF65-F5344CB8AC3E}">
        <p14:creationId xmlns:p14="http://schemas.microsoft.com/office/powerpoint/2010/main" val="11586695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6BF2AE7-80BF-4495-A293-7589797AEC19}"/>
              </a:ext>
            </a:extLst>
          </p:cNvPr>
          <p:cNvSpPr>
            <a:spLocks noGrp="1"/>
          </p:cNvSpPr>
          <p:nvPr>
            <p:ph type="title"/>
          </p:nvPr>
        </p:nvSpPr>
        <p:spPr/>
        <p:txBody>
          <a:bodyPr/>
          <a:lstStyle/>
          <a:p>
            <a:r>
              <a:rPr lang="nl-NL" dirty="0"/>
              <a:t>Gebedsfocus 3: Somaliërs in België</a:t>
            </a:r>
            <a:endParaRPr lang="nl-BE" dirty="0"/>
          </a:p>
        </p:txBody>
      </p:sp>
      <p:sp>
        <p:nvSpPr>
          <p:cNvPr id="3" name="Tijdelijke aanduiding voor inhoud 2">
            <a:extLst>
              <a:ext uri="{FF2B5EF4-FFF2-40B4-BE49-F238E27FC236}">
                <a16:creationId xmlns:a16="http://schemas.microsoft.com/office/drawing/2014/main" id="{A515D9AA-3E80-4044-AFBD-74DD1E28BECE}"/>
              </a:ext>
            </a:extLst>
          </p:cNvPr>
          <p:cNvSpPr>
            <a:spLocks noGrp="1"/>
          </p:cNvSpPr>
          <p:nvPr>
            <p:ph idx="1"/>
          </p:nvPr>
        </p:nvSpPr>
        <p:spPr/>
        <p:txBody>
          <a:bodyPr>
            <a:normAutofit/>
          </a:bodyPr>
          <a:lstStyle/>
          <a:p>
            <a:r>
              <a:rPr lang="nl-NL" sz="1700" dirty="0"/>
              <a:t>’Als ik niet 100% zeker wist dat dit echt was, had ik het nooit geloofd! God heeft echt iets heel krachtigs gedaan met </a:t>
            </a:r>
            <a:r>
              <a:rPr lang="nl-NL" sz="1700" dirty="0" err="1"/>
              <a:t>Omar</a:t>
            </a:r>
            <a:r>
              <a:rPr lang="nl-NL" sz="1700" dirty="0"/>
              <a:t>.  Nog nooit heb ik iemand gezien die zo vol is van de Heilige Geest. Wat er met </a:t>
            </a:r>
            <a:r>
              <a:rPr lang="nl-NL" sz="1700" dirty="0" err="1"/>
              <a:t>Omar</a:t>
            </a:r>
            <a:r>
              <a:rPr lang="nl-NL" sz="1700" dirty="0"/>
              <a:t> gebeurt, is volstrekt uniek.’’</a:t>
            </a:r>
          </a:p>
          <a:p>
            <a:r>
              <a:rPr lang="nl-NL" sz="1700" dirty="0" err="1"/>
              <a:t>Omar</a:t>
            </a:r>
            <a:r>
              <a:rPr lang="nl-NL" sz="1700" dirty="0"/>
              <a:t> is een voormalige Somalische piraat. </a:t>
            </a:r>
            <a:r>
              <a:rPr lang="nl-NL" sz="1700" dirty="0" err="1"/>
              <a:t>Omar</a:t>
            </a:r>
            <a:r>
              <a:rPr lang="nl-NL" sz="1700" dirty="0"/>
              <a:t> heeft negen jaar gevangen gezeten in de gevangenis van Beveren. Daar ontmoette hij Benjamin die hem een Somalische Bijbel gaf. </a:t>
            </a:r>
            <a:r>
              <a:rPr lang="nl-NL" sz="1700" dirty="0" err="1"/>
              <a:t>Omar</a:t>
            </a:r>
            <a:r>
              <a:rPr lang="nl-NL" sz="1700" dirty="0"/>
              <a:t> las gretig in de Bijbel kwam tot geloof in Jezus! Hij liet zich in augustus 2022 dopen. </a:t>
            </a:r>
            <a:r>
              <a:rPr lang="nl-NL" sz="1700" dirty="0" err="1"/>
              <a:t>Omar</a:t>
            </a:r>
            <a:r>
              <a:rPr lang="nl-NL" sz="1700" dirty="0"/>
              <a:t> wist dat hij teruggestuurd kon worden naar Somalië maar was bereid die prijs te betalen. </a:t>
            </a:r>
          </a:p>
          <a:p>
            <a:r>
              <a:rPr lang="nl-NL" sz="1700" dirty="0" err="1"/>
              <a:t>Omar</a:t>
            </a:r>
            <a:r>
              <a:rPr lang="nl-NL" sz="1700" dirty="0"/>
              <a:t> is uitgezet naar Somalië maar door een goede samenwerking tussen diverse partijen kon </a:t>
            </a:r>
            <a:r>
              <a:rPr lang="nl-NL" sz="1700" dirty="0" err="1"/>
              <a:t>Omar</a:t>
            </a:r>
            <a:r>
              <a:rPr lang="nl-NL" sz="1700" dirty="0"/>
              <a:t> in veiligheid worden gebracht naar Oeganda.</a:t>
            </a:r>
          </a:p>
          <a:p>
            <a:endParaRPr lang="nl-NL" sz="1700" dirty="0"/>
          </a:p>
        </p:txBody>
      </p:sp>
      <p:pic>
        <p:nvPicPr>
          <p:cNvPr id="4" name="Afbeelding 3">
            <a:extLst>
              <a:ext uri="{FF2B5EF4-FFF2-40B4-BE49-F238E27FC236}">
                <a16:creationId xmlns:a16="http://schemas.microsoft.com/office/drawing/2014/main" id="{7BF4E9D8-80BB-4B15-AE3C-C75A4BC88FAB}"/>
              </a:ext>
            </a:extLst>
          </p:cNvPr>
          <p:cNvPicPr>
            <a:picLocks noChangeAspect="1"/>
          </p:cNvPicPr>
          <p:nvPr/>
        </p:nvPicPr>
        <p:blipFill>
          <a:blip r:embed="rId2"/>
          <a:stretch>
            <a:fillRect/>
          </a:stretch>
        </p:blipFill>
        <p:spPr>
          <a:xfrm>
            <a:off x="196668" y="249174"/>
            <a:ext cx="1621570" cy="1431036"/>
          </a:xfrm>
          <a:prstGeom prst="rect">
            <a:avLst/>
          </a:prstGeom>
        </p:spPr>
      </p:pic>
      <p:pic>
        <p:nvPicPr>
          <p:cNvPr id="7" name="Afbeelding 6" descr="Afbeelding met tekst, illustratie&#10;&#10;Automatisch gegenereerde beschrijving">
            <a:extLst>
              <a:ext uri="{FF2B5EF4-FFF2-40B4-BE49-F238E27FC236}">
                <a16:creationId xmlns:a16="http://schemas.microsoft.com/office/drawing/2014/main" id="{868CD2FA-97F8-4202-A42B-1584155FFE3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37776" y="249174"/>
            <a:ext cx="1285240" cy="896620"/>
          </a:xfrm>
          <a:prstGeom prst="rect">
            <a:avLst/>
          </a:prstGeom>
        </p:spPr>
      </p:pic>
    </p:spTree>
    <p:extLst>
      <p:ext uri="{BB962C8B-B14F-4D97-AF65-F5344CB8AC3E}">
        <p14:creationId xmlns:p14="http://schemas.microsoft.com/office/powerpoint/2010/main" val="34225246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6BF2AE7-80BF-4495-A293-7589797AEC19}"/>
              </a:ext>
            </a:extLst>
          </p:cNvPr>
          <p:cNvSpPr>
            <a:spLocks noGrp="1"/>
          </p:cNvSpPr>
          <p:nvPr>
            <p:ph type="title"/>
          </p:nvPr>
        </p:nvSpPr>
        <p:spPr/>
        <p:txBody>
          <a:bodyPr/>
          <a:lstStyle/>
          <a:p>
            <a:r>
              <a:rPr lang="nl-NL" dirty="0"/>
              <a:t>Gebedsfocus 3: Somaliërs In België</a:t>
            </a:r>
            <a:endParaRPr lang="nl-BE" dirty="0"/>
          </a:p>
        </p:txBody>
      </p:sp>
      <p:sp>
        <p:nvSpPr>
          <p:cNvPr id="3" name="Tijdelijke aanduiding voor inhoud 2">
            <a:extLst>
              <a:ext uri="{FF2B5EF4-FFF2-40B4-BE49-F238E27FC236}">
                <a16:creationId xmlns:a16="http://schemas.microsoft.com/office/drawing/2014/main" id="{A515D9AA-3E80-4044-AFBD-74DD1E28BECE}"/>
              </a:ext>
            </a:extLst>
          </p:cNvPr>
          <p:cNvSpPr>
            <a:spLocks noGrp="1"/>
          </p:cNvSpPr>
          <p:nvPr>
            <p:ph idx="1"/>
          </p:nvPr>
        </p:nvSpPr>
        <p:spPr>
          <a:xfrm>
            <a:off x="2221805" y="2638044"/>
            <a:ext cx="7729728" cy="3101983"/>
          </a:xfrm>
        </p:spPr>
        <p:txBody>
          <a:bodyPr>
            <a:normAutofit/>
          </a:bodyPr>
          <a:lstStyle/>
          <a:p>
            <a:r>
              <a:rPr lang="nl-NL" sz="1700" dirty="0"/>
              <a:t>Bid dat God Vlamingen opricht met een hart voor het Somalische volk </a:t>
            </a:r>
          </a:p>
          <a:p>
            <a:r>
              <a:rPr lang="nl-NL" sz="1700" dirty="0"/>
              <a:t>Bid voor </a:t>
            </a:r>
            <a:r>
              <a:rPr lang="nl-NL" sz="1700" dirty="0" err="1"/>
              <a:t>Omar</a:t>
            </a:r>
            <a:r>
              <a:rPr lang="nl-NL" sz="1700" dirty="0"/>
              <a:t> dat hij echt op eigen benen kan staan. Bid dat hij staande mag blijven onder de druk die hem zijn leven lang zal achtervolgen.</a:t>
            </a:r>
          </a:p>
          <a:p>
            <a:r>
              <a:rPr lang="nl-NL" sz="1700" dirty="0"/>
              <a:t>Bid dat de asielprocedure van </a:t>
            </a:r>
            <a:r>
              <a:rPr lang="nl-NL" sz="1700" dirty="0" err="1"/>
              <a:t>Omar</a:t>
            </a:r>
            <a:r>
              <a:rPr lang="nl-NL" sz="1700" dirty="0"/>
              <a:t> opgestart kan worden. </a:t>
            </a:r>
          </a:p>
          <a:p>
            <a:r>
              <a:rPr lang="nl-NL" sz="1700" dirty="0"/>
              <a:t>Bid voor de droom van </a:t>
            </a:r>
            <a:r>
              <a:rPr lang="nl-NL" sz="1700" dirty="0" err="1"/>
              <a:t>Omar</a:t>
            </a:r>
            <a:r>
              <a:rPr lang="nl-NL" sz="1700" dirty="0"/>
              <a:t> om in de hoofdstad van Somalië mee te bouwen een kerk voor Somaliërs. c</a:t>
            </a:r>
          </a:p>
        </p:txBody>
      </p:sp>
      <p:pic>
        <p:nvPicPr>
          <p:cNvPr id="4" name="Afbeelding 3">
            <a:extLst>
              <a:ext uri="{FF2B5EF4-FFF2-40B4-BE49-F238E27FC236}">
                <a16:creationId xmlns:a16="http://schemas.microsoft.com/office/drawing/2014/main" id="{7BF4E9D8-80BB-4B15-AE3C-C75A4BC88FAB}"/>
              </a:ext>
            </a:extLst>
          </p:cNvPr>
          <p:cNvPicPr>
            <a:picLocks noChangeAspect="1"/>
          </p:cNvPicPr>
          <p:nvPr/>
        </p:nvPicPr>
        <p:blipFill>
          <a:blip r:embed="rId2"/>
          <a:stretch>
            <a:fillRect/>
          </a:stretch>
        </p:blipFill>
        <p:spPr>
          <a:xfrm>
            <a:off x="196668" y="249174"/>
            <a:ext cx="1621570" cy="1431036"/>
          </a:xfrm>
          <a:prstGeom prst="rect">
            <a:avLst/>
          </a:prstGeom>
        </p:spPr>
      </p:pic>
      <p:pic>
        <p:nvPicPr>
          <p:cNvPr id="7" name="Afbeelding 6" descr="Afbeelding met tekst, illustratie&#10;&#10;Automatisch gegenereerde beschrijving">
            <a:extLst>
              <a:ext uri="{FF2B5EF4-FFF2-40B4-BE49-F238E27FC236}">
                <a16:creationId xmlns:a16="http://schemas.microsoft.com/office/drawing/2014/main" id="{868CD2FA-97F8-4202-A42B-1584155FFE3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37776" y="249174"/>
            <a:ext cx="1285240" cy="896620"/>
          </a:xfrm>
          <a:prstGeom prst="rect">
            <a:avLst/>
          </a:prstGeom>
        </p:spPr>
      </p:pic>
    </p:spTree>
    <p:extLst>
      <p:ext uri="{BB962C8B-B14F-4D97-AF65-F5344CB8AC3E}">
        <p14:creationId xmlns:p14="http://schemas.microsoft.com/office/powerpoint/2010/main" val="12438545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6BF2AE7-80BF-4495-A293-7589797AEC19}"/>
              </a:ext>
            </a:extLst>
          </p:cNvPr>
          <p:cNvSpPr>
            <a:spLocks noGrp="1"/>
          </p:cNvSpPr>
          <p:nvPr>
            <p:ph type="title"/>
          </p:nvPr>
        </p:nvSpPr>
        <p:spPr/>
        <p:txBody>
          <a:bodyPr/>
          <a:lstStyle/>
          <a:p>
            <a:r>
              <a:rPr lang="nl-NL" dirty="0"/>
              <a:t>Gebedsfocus 4: Nigeria</a:t>
            </a:r>
            <a:endParaRPr lang="nl-BE" dirty="0"/>
          </a:p>
        </p:txBody>
      </p:sp>
      <p:sp>
        <p:nvSpPr>
          <p:cNvPr id="3" name="Tijdelijke aanduiding voor inhoud 2">
            <a:extLst>
              <a:ext uri="{FF2B5EF4-FFF2-40B4-BE49-F238E27FC236}">
                <a16:creationId xmlns:a16="http://schemas.microsoft.com/office/drawing/2014/main" id="{A515D9AA-3E80-4044-AFBD-74DD1E28BECE}"/>
              </a:ext>
            </a:extLst>
          </p:cNvPr>
          <p:cNvSpPr>
            <a:spLocks noGrp="1"/>
          </p:cNvSpPr>
          <p:nvPr>
            <p:ph idx="1"/>
          </p:nvPr>
        </p:nvSpPr>
        <p:spPr/>
        <p:txBody>
          <a:bodyPr>
            <a:normAutofit/>
          </a:bodyPr>
          <a:lstStyle/>
          <a:p>
            <a:endParaRPr lang="nl-NL" sz="1700" dirty="0"/>
          </a:p>
          <a:p>
            <a:endParaRPr lang="nl-NL" sz="1700" dirty="0"/>
          </a:p>
        </p:txBody>
      </p:sp>
      <p:pic>
        <p:nvPicPr>
          <p:cNvPr id="4" name="Afbeelding 3">
            <a:extLst>
              <a:ext uri="{FF2B5EF4-FFF2-40B4-BE49-F238E27FC236}">
                <a16:creationId xmlns:a16="http://schemas.microsoft.com/office/drawing/2014/main" id="{7BF4E9D8-80BB-4B15-AE3C-C75A4BC88FAB}"/>
              </a:ext>
            </a:extLst>
          </p:cNvPr>
          <p:cNvPicPr>
            <a:picLocks noChangeAspect="1"/>
          </p:cNvPicPr>
          <p:nvPr/>
        </p:nvPicPr>
        <p:blipFill>
          <a:blip r:embed="rId2"/>
          <a:stretch>
            <a:fillRect/>
          </a:stretch>
        </p:blipFill>
        <p:spPr>
          <a:xfrm>
            <a:off x="196668" y="249174"/>
            <a:ext cx="1621570" cy="1431036"/>
          </a:xfrm>
          <a:prstGeom prst="rect">
            <a:avLst/>
          </a:prstGeom>
        </p:spPr>
      </p:pic>
      <p:pic>
        <p:nvPicPr>
          <p:cNvPr id="8" name="Afbeelding 7">
            <a:extLst>
              <a:ext uri="{FF2B5EF4-FFF2-40B4-BE49-F238E27FC236}">
                <a16:creationId xmlns:a16="http://schemas.microsoft.com/office/drawing/2014/main" id="{9AEDF75B-8AEA-48E6-9D7D-D42AFF547439}"/>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909482" y="249174"/>
            <a:ext cx="1085850" cy="1085850"/>
          </a:xfrm>
          <a:prstGeom prst="rect">
            <a:avLst/>
          </a:prstGeom>
          <a:noFill/>
          <a:ln>
            <a:noFill/>
          </a:ln>
        </p:spPr>
      </p:pic>
      <p:sp>
        <p:nvSpPr>
          <p:cNvPr id="5" name="Tijdelijke aanduiding voor inhoud 2">
            <a:extLst>
              <a:ext uri="{FF2B5EF4-FFF2-40B4-BE49-F238E27FC236}">
                <a16:creationId xmlns:a16="http://schemas.microsoft.com/office/drawing/2014/main" id="{A6F21CDE-CDA7-F095-CFC4-7EB6107B021B}"/>
              </a:ext>
            </a:extLst>
          </p:cNvPr>
          <p:cNvSpPr txBox="1">
            <a:spLocks/>
          </p:cNvSpPr>
          <p:nvPr/>
        </p:nvSpPr>
        <p:spPr>
          <a:xfrm>
            <a:off x="2383536" y="2790444"/>
            <a:ext cx="7729728" cy="3101983"/>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a:lstStyle>
          <a:p>
            <a:r>
              <a:rPr lang="nl-NL" sz="1700" dirty="0"/>
              <a:t>Pastor Emmanuel </a:t>
            </a:r>
            <a:r>
              <a:rPr lang="nl-NL" sz="1700" dirty="0" err="1"/>
              <a:t>Maigairi</a:t>
            </a:r>
            <a:r>
              <a:rPr lang="nl-NL" sz="1700" dirty="0"/>
              <a:t> beëindigt net zijn gebed met zijn vrouw </a:t>
            </a:r>
            <a:r>
              <a:rPr lang="nl-NL" sz="1700" dirty="0" err="1"/>
              <a:t>Ladi</a:t>
            </a:r>
            <a:r>
              <a:rPr lang="nl-NL" sz="1700" dirty="0"/>
              <a:t> en als in de verte schoten klinken. Binnen enkele minuten vallen tientallen </a:t>
            </a:r>
            <a:r>
              <a:rPr lang="nl-NL" sz="1700" dirty="0" err="1"/>
              <a:t>Fulschoonmoederanimilitanten</a:t>
            </a:r>
            <a:r>
              <a:rPr lang="nl-NL" sz="1700" dirty="0"/>
              <a:t> zijn huis in Nigeria binnen.</a:t>
            </a:r>
          </a:p>
          <a:p>
            <a:r>
              <a:rPr lang="nl-NL" sz="1700" dirty="0">
                <a:solidFill>
                  <a:srgbClr val="000000"/>
                </a:solidFill>
                <a:effectLst/>
                <a:ea typeface="Calibri" panose="020F0502020204030204" pitchFamily="34" charset="0"/>
              </a:rPr>
              <a:t>Emmanuel heeft soms nog last van angst. Maar Psalm 23 bemoedigt hem en hij vertrouwt erop dat God voor hem zal blijven zorgen, ook als hij opnieuw wordt vervolgd. “Als ik een geweerschot hoor, word ik bang. Dan beleef ik alles weer opnieuw. Maar dan bid ik. Ik ben afhankelijk van God. Ik weet dat vervolging hoort bij het leven als christen. Wij christenen zullen lijden. Als dat niet met ons gebeurt, worden de woorden van de Bijbel niet vervuld.”</a:t>
            </a:r>
          </a:p>
          <a:p>
            <a:r>
              <a:rPr lang="nl-NL" sz="1700" dirty="0">
                <a:solidFill>
                  <a:srgbClr val="000000"/>
                </a:solidFill>
                <a:ea typeface="Calibri" panose="020F0502020204030204" pitchFamily="34" charset="0"/>
              </a:rPr>
              <a:t>De vervolging is Nigeria is zwaar en het geweld neemt toe.</a:t>
            </a:r>
            <a:endParaRPr lang="nl-NL" sz="1700" dirty="0"/>
          </a:p>
        </p:txBody>
      </p:sp>
    </p:spTree>
    <p:extLst>
      <p:ext uri="{BB962C8B-B14F-4D97-AF65-F5344CB8AC3E}">
        <p14:creationId xmlns:p14="http://schemas.microsoft.com/office/powerpoint/2010/main" val="8473789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6BF2AE7-80BF-4495-A293-7589797AEC19}"/>
              </a:ext>
            </a:extLst>
          </p:cNvPr>
          <p:cNvSpPr>
            <a:spLocks noGrp="1"/>
          </p:cNvSpPr>
          <p:nvPr>
            <p:ph type="title"/>
          </p:nvPr>
        </p:nvSpPr>
        <p:spPr/>
        <p:txBody>
          <a:bodyPr/>
          <a:lstStyle/>
          <a:p>
            <a:r>
              <a:rPr lang="nl-NL" dirty="0"/>
              <a:t>Gebedsfocus 4: Nigeria</a:t>
            </a:r>
            <a:endParaRPr lang="nl-BE" dirty="0"/>
          </a:p>
        </p:txBody>
      </p:sp>
      <p:sp>
        <p:nvSpPr>
          <p:cNvPr id="3" name="Tijdelijke aanduiding voor inhoud 2">
            <a:extLst>
              <a:ext uri="{FF2B5EF4-FFF2-40B4-BE49-F238E27FC236}">
                <a16:creationId xmlns:a16="http://schemas.microsoft.com/office/drawing/2014/main" id="{A515D9AA-3E80-4044-AFBD-74DD1E28BECE}"/>
              </a:ext>
            </a:extLst>
          </p:cNvPr>
          <p:cNvSpPr>
            <a:spLocks noGrp="1"/>
          </p:cNvSpPr>
          <p:nvPr>
            <p:ph idx="1"/>
          </p:nvPr>
        </p:nvSpPr>
        <p:spPr/>
        <p:txBody>
          <a:bodyPr>
            <a:noAutofit/>
          </a:bodyPr>
          <a:lstStyle/>
          <a:p>
            <a:r>
              <a:rPr lang="nl-NL" dirty="0"/>
              <a:t>Bid voor christenen zoals Emmanuel en zijn vrouw. Dat God hen mag beschermen en bemoedigen in hun bediening.</a:t>
            </a:r>
          </a:p>
          <a:p>
            <a:r>
              <a:rPr lang="nl-NL" dirty="0"/>
              <a:t>Bid voor volharding voor onze Nigeriaanse broers en zussen.</a:t>
            </a:r>
          </a:p>
          <a:p>
            <a:r>
              <a:rPr lang="nl-NL" dirty="0"/>
              <a:t>Bid dat ze rust en vrede mogen ontvangen ondanks de angst en de dreiging. </a:t>
            </a:r>
          </a:p>
          <a:p>
            <a:r>
              <a:rPr lang="nl-NL" dirty="0"/>
              <a:t>Bid dat christenen in Nigeria mogen worden bemoedigd door het werk van HVK.</a:t>
            </a:r>
          </a:p>
          <a:p>
            <a:r>
              <a:rPr lang="nl-NL" dirty="0"/>
              <a:t>Bid dat ze een goed getuigenis mogen afleggen van het Evangelie ondanks het lijden. </a:t>
            </a:r>
          </a:p>
          <a:p>
            <a:endParaRPr lang="nl-NL" dirty="0"/>
          </a:p>
        </p:txBody>
      </p:sp>
      <p:pic>
        <p:nvPicPr>
          <p:cNvPr id="4" name="Afbeelding 3">
            <a:extLst>
              <a:ext uri="{FF2B5EF4-FFF2-40B4-BE49-F238E27FC236}">
                <a16:creationId xmlns:a16="http://schemas.microsoft.com/office/drawing/2014/main" id="{7BF4E9D8-80BB-4B15-AE3C-C75A4BC88FAB}"/>
              </a:ext>
            </a:extLst>
          </p:cNvPr>
          <p:cNvPicPr>
            <a:picLocks noChangeAspect="1"/>
          </p:cNvPicPr>
          <p:nvPr/>
        </p:nvPicPr>
        <p:blipFill>
          <a:blip r:embed="rId2"/>
          <a:stretch>
            <a:fillRect/>
          </a:stretch>
        </p:blipFill>
        <p:spPr>
          <a:xfrm>
            <a:off x="196668" y="249174"/>
            <a:ext cx="1621570" cy="1431036"/>
          </a:xfrm>
          <a:prstGeom prst="rect">
            <a:avLst/>
          </a:prstGeom>
        </p:spPr>
      </p:pic>
      <p:pic>
        <p:nvPicPr>
          <p:cNvPr id="6" name="Afbeelding 5">
            <a:extLst>
              <a:ext uri="{FF2B5EF4-FFF2-40B4-BE49-F238E27FC236}">
                <a16:creationId xmlns:a16="http://schemas.microsoft.com/office/drawing/2014/main" id="{68B6A3F1-A468-48E1-9D15-FC4F21930B49}"/>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909482" y="249174"/>
            <a:ext cx="1085850" cy="1085850"/>
          </a:xfrm>
          <a:prstGeom prst="rect">
            <a:avLst/>
          </a:prstGeom>
          <a:noFill/>
          <a:ln>
            <a:noFill/>
          </a:ln>
        </p:spPr>
      </p:pic>
    </p:spTree>
    <p:extLst>
      <p:ext uri="{BB962C8B-B14F-4D97-AF65-F5344CB8AC3E}">
        <p14:creationId xmlns:p14="http://schemas.microsoft.com/office/powerpoint/2010/main" val="3537233320"/>
      </p:ext>
    </p:extLst>
  </p:cSld>
  <p:clrMapOvr>
    <a:masterClrMapping/>
  </p:clrMapOvr>
</p:sld>
</file>

<file path=ppt/theme/theme1.xml><?xml version="1.0" encoding="utf-8"?>
<a:theme xmlns:a="http://schemas.openxmlformats.org/drawingml/2006/main" name="Pakket">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D4F161CC3A7874C871023ECD875D30B" ma:contentTypeVersion="20" ma:contentTypeDescription="Een nieuw document maken." ma:contentTypeScope="" ma:versionID="172781d53866ba6e57340f8f6b8a1ebc">
  <xsd:schema xmlns:xsd="http://www.w3.org/2001/XMLSchema" xmlns:xs="http://www.w3.org/2001/XMLSchema" xmlns:p="http://schemas.microsoft.com/office/2006/metadata/properties" xmlns:ns2="99d8ff9e-cc5b-42b6-8346-3cf075ff0e70" xmlns:ns3="0c108936-b823-4f74-b5ba-5582c5d4f314" targetNamespace="http://schemas.microsoft.com/office/2006/metadata/properties" ma:root="true" ma:fieldsID="3de2cf561cc150b4bd31302c895b3e05" ns2:_="" ns3:_="">
    <xsd:import namespace="99d8ff9e-cc5b-42b6-8346-3cf075ff0e70"/>
    <xsd:import namespace="0c108936-b823-4f74-b5ba-5582c5d4f314"/>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2:MediaServiceAutoKeyPoints" minOccurs="0"/>
                <xsd:element ref="ns2:MediaServiceKeyPoints" minOccurs="0"/>
                <xsd:element ref="ns3:SharedWithUsers" minOccurs="0"/>
                <xsd:element ref="ns3:SharedWithDetails" minOccurs="0"/>
                <xsd:element ref="ns2:liensverssources" minOccurs="0"/>
                <xsd:element ref="ns2:MediaLengthInSeconds" minOccurs="0"/>
                <xsd:element ref="ns2:Afbeelding"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9d8ff9e-cc5b-42b6-8346-3cf075ff0e7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liensverssources" ma:index="20" nillable="true" ma:displayName="liens vers sources" ma:format="Hyperlink" ma:internalName="liensverssources">
      <xsd:complexType>
        <xsd:complexContent>
          <xsd:extension base="dms:URL">
            <xsd:sequence>
              <xsd:element name="Url" type="dms:ValidUrl" minOccurs="0" nillable="true"/>
              <xsd:element name="Description" type="xsd:string" nillable="true"/>
            </xsd:sequence>
          </xsd:extension>
        </xsd:complexContent>
      </xsd:complexType>
    </xsd:element>
    <xsd:element name="MediaLengthInSeconds" ma:index="21" nillable="true" ma:displayName="Length (seconds)" ma:internalName="MediaLengthInSeconds" ma:readOnly="true">
      <xsd:simpleType>
        <xsd:restriction base="dms:Unknown"/>
      </xsd:simpleType>
    </xsd:element>
    <xsd:element name="Afbeelding" ma:index="22" nillable="true" ma:displayName="Afbeelding" ma:format="Thumbnail" ma:internalName="Afbeelding">
      <xsd:simpleType>
        <xsd:restriction base="dms:Unknown"/>
      </xsd:simpleType>
    </xsd:element>
    <xsd:element name="lcf76f155ced4ddcb4097134ff3c332f" ma:index="24" nillable="true" ma:taxonomy="true" ma:internalName="lcf76f155ced4ddcb4097134ff3c332f" ma:taxonomyFieldName="MediaServiceImageTags" ma:displayName="Afbeeldingtags" ma:readOnly="false" ma:fieldId="{5cf76f15-5ced-4ddc-b409-7134ff3c332f}" ma:taxonomyMulti="true" ma:sspId="9f939c38-3c52-4a5c-b875-fd5d3e62b975"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6" nillable="true" ma:displayName="MediaServiceObjectDetectorVersions" ma:hidden="true" ma:indexed="true" ma:internalName="MediaServiceObjectDetectorVersions" ma:readOnly="true">
      <xsd:simpleType>
        <xsd:restriction base="dms:Text"/>
      </xsd:simpleType>
    </xsd:element>
    <xsd:element name="MediaServiceSearchProperties" ma:index="27"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c108936-b823-4f74-b5ba-5582c5d4f314" elementFormDefault="qualified">
    <xsd:import namespace="http://schemas.microsoft.com/office/2006/documentManagement/types"/>
    <xsd:import namespace="http://schemas.microsoft.com/office/infopath/2007/PartnerControls"/>
    <xsd:element name="SharedWithUsers" ma:index="18"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Gedeeld met details" ma:internalName="SharedWithDetails" ma:readOnly="true">
      <xsd:simpleType>
        <xsd:restriction base="dms:Note">
          <xsd:maxLength value="255"/>
        </xsd:restriction>
      </xsd:simpleType>
    </xsd:element>
    <xsd:element name="TaxCatchAll" ma:index="25" nillable="true" ma:displayName="Taxonomy Catch All Column" ma:hidden="true" ma:list="{dea9b409-aa26-4da9-b70b-052af7fca60f}" ma:internalName="TaxCatchAll" ma:showField="CatchAllData" ma:web="0c108936-b823-4f74-b5ba-5582c5d4f31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iensverssources xmlns="99d8ff9e-cc5b-42b6-8346-3cf075ff0e70">
      <Url xsi:nil="true"/>
      <Description xsi:nil="true"/>
    </liensverssources>
    <Afbeelding xmlns="99d8ff9e-cc5b-42b6-8346-3cf075ff0e70" xsi:nil="true"/>
    <lcf76f155ced4ddcb4097134ff3c332f xmlns="99d8ff9e-cc5b-42b6-8346-3cf075ff0e70">
      <Terms xmlns="http://schemas.microsoft.com/office/infopath/2007/PartnerControls"/>
    </lcf76f155ced4ddcb4097134ff3c332f>
    <TaxCatchAll xmlns="0c108936-b823-4f74-b5ba-5582c5d4f314" xsi:nil="true"/>
  </documentManagement>
</p:properties>
</file>

<file path=customXml/itemProps1.xml><?xml version="1.0" encoding="utf-8"?>
<ds:datastoreItem xmlns:ds="http://schemas.openxmlformats.org/officeDocument/2006/customXml" ds:itemID="{A8E03EF0-28B0-4A97-AFA6-A6E45F0B134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9d8ff9e-cc5b-42b6-8346-3cf075ff0e70"/>
    <ds:schemaRef ds:uri="0c108936-b823-4f74-b5ba-5582c5d4f3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64F61B1-0E03-4282-BC41-0A4522504F50}">
  <ds:schemaRefs>
    <ds:schemaRef ds:uri="http://schemas.microsoft.com/sharepoint/v3/contenttype/forms"/>
  </ds:schemaRefs>
</ds:datastoreItem>
</file>

<file path=customXml/itemProps3.xml><?xml version="1.0" encoding="utf-8"?>
<ds:datastoreItem xmlns:ds="http://schemas.openxmlformats.org/officeDocument/2006/customXml" ds:itemID="{2BE22F2D-5A8E-429F-8475-FD9A1A0CAFC2}">
  <ds:schemaRefs>
    <ds:schemaRef ds:uri="99d8ff9e-cc5b-42b6-8346-3cf075ff0e70"/>
    <ds:schemaRef ds:uri="http://schemas.microsoft.com/office/2006/documentManagement/types"/>
    <ds:schemaRef ds:uri="http://purl.org/dc/elements/1.1/"/>
    <ds:schemaRef ds:uri="http://schemas.microsoft.com/office/infopath/2007/PartnerControls"/>
    <ds:schemaRef ds:uri="http://purl.org/dc/dcmitype/"/>
    <ds:schemaRef ds:uri="http://purl.org/dc/terms/"/>
    <ds:schemaRef ds:uri="0c108936-b823-4f74-b5ba-5582c5d4f314"/>
    <ds:schemaRef ds:uri="http://schemas.openxmlformats.org/package/2006/metadata/core-properties"/>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TM10001115[[fn=Pakket]]</Template>
  <TotalTime>75</TotalTime>
  <Words>1158</Words>
  <Application>Microsoft Office PowerPoint</Application>
  <PresentationFormat>Breedbeeld</PresentationFormat>
  <Paragraphs>50</Paragraphs>
  <Slides>10</Slides>
  <Notes>1</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10</vt:i4>
      </vt:variant>
    </vt:vector>
  </HeadingPairs>
  <TitlesOfParts>
    <vt:vector size="14" baseType="lpstr">
      <vt:lpstr>Arial</vt:lpstr>
      <vt:lpstr>Calibri</vt:lpstr>
      <vt:lpstr>Gill Sans MT</vt:lpstr>
      <vt:lpstr>Pakket</vt:lpstr>
      <vt:lpstr>Gebedsprogramma</vt:lpstr>
      <vt:lpstr>Gebedsfocus 1: Iran</vt:lpstr>
      <vt:lpstr>Gebedsfocus 1: Iran</vt:lpstr>
      <vt:lpstr>Gebedsfocus 2:  Laos</vt:lpstr>
      <vt:lpstr>Gebedsfocus 2:  LAOS</vt:lpstr>
      <vt:lpstr>Gebedsfocus 3: Somaliërs in België</vt:lpstr>
      <vt:lpstr>Gebedsfocus 3: Somaliërs In België</vt:lpstr>
      <vt:lpstr>Gebedsfocus 4: Nigeria</vt:lpstr>
      <vt:lpstr>Gebedsfocus 4: Nigeria</vt:lpstr>
      <vt:lpstr>Meer weten? Vaker bidden?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Gebedsprogramma</dc:title>
  <dc:creator>Jelle Rijkeboer</dc:creator>
  <cp:lastModifiedBy>Jelle Rijkeboer</cp:lastModifiedBy>
  <cp:revision>5</cp:revision>
  <dcterms:created xsi:type="dcterms:W3CDTF">2021-12-20T09:59:22Z</dcterms:created>
  <dcterms:modified xsi:type="dcterms:W3CDTF">2024-01-23T13:14:25Z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0x0101007D4F161CC3A7874C871023ECD875D30B</vt:lpwstr>
  </property>
  <property fmtid="{D5CDD505-2E9C-101B-9397-08002B2CF9AE}" pid="3" name="MediaServiceImageTags">
    <vt:lpwstr/>
  </property>
</Properties>
</file>