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notesMasterIdLst>
    <p:notesMasterId r:id="rId11"/>
  </p:notesMasterIdLst>
  <p:sldIdLst>
    <p:sldId id="256" r:id="rId5"/>
    <p:sldId id="264" r:id="rId6"/>
    <p:sldId id="262" r:id="rId7"/>
    <p:sldId id="261" r:id="rId8"/>
    <p:sldId id="257"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51" autoAdjust="0"/>
    <p:restoredTop sz="95020" autoAdjust="0"/>
  </p:normalViewPr>
  <p:slideViewPr>
    <p:cSldViewPr snapToGrid="0">
      <p:cViewPr varScale="1">
        <p:scale>
          <a:sx n="82" d="100"/>
          <a:sy n="82" d="100"/>
        </p:scale>
        <p:origin x="44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B4008D-E83C-4E09-BEA5-5E96646C366F}" type="datetimeFigureOut">
              <a:rPr lang="en-GB" smtClean="0"/>
              <a:t>16/01/2025</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E49D8-44D1-4E18-A036-3AD82CDF625E}" type="slidenum">
              <a:rPr lang="en-GB" smtClean="0"/>
              <a:t>‹nr.›</a:t>
            </a:fld>
            <a:endParaRPr lang="en-GB"/>
          </a:p>
        </p:txBody>
      </p:sp>
    </p:spTree>
    <p:extLst>
      <p:ext uri="{BB962C8B-B14F-4D97-AF65-F5344CB8AC3E}">
        <p14:creationId xmlns:p14="http://schemas.microsoft.com/office/powerpoint/2010/main" val="4112340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D4CE49D8-44D1-4E18-A036-3AD82CDF625E}" type="slidenum">
              <a:rPr lang="en-GB" smtClean="0"/>
              <a:t>5</a:t>
            </a:fld>
            <a:endParaRPr lang="en-GB"/>
          </a:p>
        </p:txBody>
      </p:sp>
    </p:spTree>
    <p:extLst>
      <p:ext uri="{BB962C8B-B14F-4D97-AF65-F5344CB8AC3E}">
        <p14:creationId xmlns:p14="http://schemas.microsoft.com/office/powerpoint/2010/main" val="2524805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1/16/2025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1/16/2025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1/16/2025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1/16/2025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info@omf.be"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AD7556-C90D-4946-8E4E-1E79D5B3D2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B0CC56-54B2-4AE0-87C5-296E78A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5"/>
            <a:ext cx="12192000" cy="26151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3B4B701-3A95-4647-9BE6-72C7349E621D}"/>
              </a:ext>
            </a:extLst>
          </p:cNvPr>
          <p:cNvSpPr>
            <a:spLocks noGrp="1"/>
          </p:cNvSpPr>
          <p:nvPr>
            <p:ph type="ctrTitle"/>
          </p:nvPr>
        </p:nvSpPr>
        <p:spPr>
          <a:xfrm>
            <a:off x="1600200" y="3418891"/>
            <a:ext cx="8991600" cy="1645920"/>
          </a:xfrm>
        </p:spPr>
        <p:txBody>
          <a:bodyPr>
            <a:normAutofit/>
          </a:bodyPr>
          <a:lstStyle/>
          <a:p>
            <a:r>
              <a:rPr lang="nl-NL" dirty="0"/>
              <a:t>Gebedsprogramma</a:t>
            </a:r>
            <a:endParaRPr lang="nl-BE" dirty="0"/>
          </a:p>
        </p:txBody>
      </p:sp>
      <p:sp>
        <p:nvSpPr>
          <p:cNvPr id="3" name="Ondertitel 2">
            <a:extLst>
              <a:ext uri="{FF2B5EF4-FFF2-40B4-BE49-F238E27FC236}">
                <a16:creationId xmlns:a16="http://schemas.microsoft.com/office/drawing/2014/main" id="{17F08DF4-6420-4D2D-9335-4AAB46E00287}"/>
              </a:ext>
            </a:extLst>
          </p:cNvPr>
          <p:cNvSpPr>
            <a:spLocks noGrp="1"/>
          </p:cNvSpPr>
          <p:nvPr>
            <p:ph type="subTitle" idx="1"/>
          </p:nvPr>
        </p:nvSpPr>
        <p:spPr>
          <a:xfrm>
            <a:off x="2695194" y="5384691"/>
            <a:ext cx="6801612" cy="736976"/>
          </a:xfrm>
        </p:spPr>
        <p:txBody>
          <a:bodyPr>
            <a:normAutofit/>
          </a:bodyPr>
          <a:lstStyle/>
          <a:p>
            <a:r>
              <a:rPr lang="nl-NL" dirty="0">
                <a:solidFill>
                  <a:srgbClr val="FFFFFF"/>
                </a:solidFill>
              </a:rPr>
              <a:t>Weekend voor de Vervolgde Kerk</a:t>
            </a:r>
            <a:br>
              <a:rPr lang="nl-NL" dirty="0">
                <a:solidFill>
                  <a:srgbClr val="FFFFFF"/>
                </a:solidFill>
              </a:rPr>
            </a:br>
            <a:r>
              <a:rPr lang="nl-NL" i="1" dirty="0">
                <a:solidFill>
                  <a:srgbClr val="FFFFFF"/>
                </a:solidFill>
              </a:rPr>
              <a:t>Gebedsvideo’s via www.vervolgdekerk.be</a:t>
            </a:r>
            <a:endParaRPr lang="nl-BE" i="1" dirty="0">
              <a:solidFill>
                <a:srgbClr val="FFFFFF"/>
              </a:solidFill>
            </a:endParaRPr>
          </a:p>
        </p:txBody>
      </p:sp>
      <p:pic>
        <p:nvPicPr>
          <p:cNvPr id="5" name="Afbeelding 4">
            <a:extLst>
              <a:ext uri="{FF2B5EF4-FFF2-40B4-BE49-F238E27FC236}">
                <a16:creationId xmlns:a16="http://schemas.microsoft.com/office/drawing/2014/main" id="{58DB6878-F434-49F6-A9C0-B86F60E4C2FE}"/>
              </a:ext>
            </a:extLst>
          </p:cNvPr>
          <p:cNvPicPr>
            <a:picLocks noChangeAspect="1"/>
          </p:cNvPicPr>
          <p:nvPr/>
        </p:nvPicPr>
        <p:blipFill>
          <a:blip r:embed="rId2"/>
          <a:stretch>
            <a:fillRect/>
          </a:stretch>
        </p:blipFill>
        <p:spPr>
          <a:xfrm>
            <a:off x="4704295" y="640079"/>
            <a:ext cx="2783410" cy="2456360"/>
          </a:xfrm>
          <a:prstGeom prst="rect">
            <a:avLst/>
          </a:prstGeom>
        </p:spPr>
      </p:pic>
    </p:spTree>
    <p:extLst>
      <p:ext uri="{BB962C8B-B14F-4D97-AF65-F5344CB8AC3E}">
        <p14:creationId xmlns:p14="http://schemas.microsoft.com/office/powerpoint/2010/main" val="309577465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F2AE7-80BF-4495-A293-7589797AEC19}"/>
              </a:ext>
            </a:extLst>
          </p:cNvPr>
          <p:cNvSpPr>
            <a:spLocks noGrp="1"/>
          </p:cNvSpPr>
          <p:nvPr>
            <p:ph type="title"/>
          </p:nvPr>
        </p:nvSpPr>
        <p:spPr/>
        <p:txBody>
          <a:bodyPr/>
          <a:lstStyle/>
          <a:p>
            <a:r>
              <a:rPr lang="nl-NL" dirty="0"/>
              <a:t>Gebedsfocus 4: Nigeria</a:t>
            </a:r>
            <a:endParaRPr lang="nl-BE" dirty="0"/>
          </a:p>
        </p:txBody>
      </p:sp>
      <p:sp>
        <p:nvSpPr>
          <p:cNvPr id="3" name="Tijdelijke aanduiding voor inhoud 2">
            <a:extLst>
              <a:ext uri="{FF2B5EF4-FFF2-40B4-BE49-F238E27FC236}">
                <a16:creationId xmlns:a16="http://schemas.microsoft.com/office/drawing/2014/main" id="{A515D9AA-3E80-4044-AFBD-74DD1E28BECE}"/>
              </a:ext>
            </a:extLst>
          </p:cNvPr>
          <p:cNvSpPr>
            <a:spLocks noGrp="1"/>
          </p:cNvSpPr>
          <p:nvPr>
            <p:ph idx="1"/>
          </p:nvPr>
        </p:nvSpPr>
        <p:spPr/>
        <p:txBody>
          <a:bodyPr>
            <a:normAutofit/>
          </a:bodyPr>
          <a:lstStyle/>
          <a:p>
            <a:endParaRPr lang="nl-NL" sz="1700" dirty="0"/>
          </a:p>
          <a:p>
            <a:endParaRPr lang="nl-NL" sz="1700" dirty="0"/>
          </a:p>
        </p:txBody>
      </p:sp>
      <p:pic>
        <p:nvPicPr>
          <p:cNvPr id="4" name="Afbeelding 3">
            <a:extLst>
              <a:ext uri="{FF2B5EF4-FFF2-40B4-BE49-F238E27FC236}">
                <a16:creationId xmlns:a16="http://schemas.microsoft.com/office/drawing/2014/main" id="{7BF4E9D8-80BB-4B15-AE3C-C75A4BC88FAB}"/>
              </a:ext>
            </a:extLst>
          </p:cNvPr>
          <p:cNvPicPr>
            <a:picLocks noChangeAspect="1"/>
          </p:cNvPicPr>
          <p:nvPr/>
        </p:nvPicPr>
        <p:blipFill>
          <a:blip r:embed="rId2"/>
          <a:stretch>
            <a:fillRect/>
          </a:stretch>
        </p:blipFill>
        <p:spPr>
          <a:xfrm>
            <a:off x="196668" y="249174"/>
            <a:ext cx="1621570" cy="1431036"/>
          </a:xfrm>
          <a:prstGeom prst="rect">
            <a:avLst/>
          </a:prstGeom>
        </p:spPr>
      </p:pic>
      <p:pic>
        <p:nvPicPr>
          <p:cNvPr id="8" name="Afbeelding 7">
            <a:extLst>
              <a:ext uri="{FF2B5EF4-FFF2-40B4-BE49-F238E27FC236}">
                <a16:creationId xmlns:a16="http://schemas.microsoft.com/office/drawing/2014/main" id="{9AEDF75B-8AEA-48E6-9D7D-D42AFF54743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9482" y="249174"/>
            <a:ext cx="1085850" cy="1085850"/>
          </a:xfrm>
          <a:prstGeom prst="rect">
            <a:avLst/>
          </a:prstGeom>
          <a:noFill/>
          <a:ln>
            <a:noFill/>
          </a:ln>
        </p:spPr>
      </p:pic>
      <p:sp>
        <p:nvSpPr>
          <p:cNvPr id="5" name="Tijdelijke aanduiding voor inhoud 2">
            <a:extLst>
              <a:ext uri="{FF2B5EF4-FFF2-40B4-BE49-F238E27FC236}">
                <a16:creationId xmlns:a16="http://schemas.microsoft.com/office/drawing/2014/main" id="{A6F21CDE-CDA7-F095-CFC4-7EB6107B021B}"/>
              </a:ext>
            </a:extLst>
          </p:cNvPr>
          <p:cNvSpPr txBox="1">
            <a:spLocks/>
          </p:cNvSpPr>
          <p:nvPr/>
        </p:nvSpPr>
        <p:spPr>
          <a:xfrm>
            <a:off x="2383536" y="2790444"/>
            <a:ext cx="7729728" cy="310198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nSpc>
                <a:spcPts val="2325"/>
              </a:lnSpc>
              <a:buNone/>
            </a:pPr>
            <a:r>
              <a:rPr lang="nl-NL" sz="2000" b="1" i="0" dirty="0">
                <a:solidFill>
                  <a:srgbClr val="000000"/>
                </a:solidFill>
                <a:effectLst/>
                <a:latin typeface="YAFdJjTk5UU 0"/>
              </a:rPr>
              <a:t>Bidden en danken jullie mee?</a:t>
            </a:r>
            <a:endParaRPr lang="nl-NL" sz="2000" dirty="0">
              <a:solidFill>
                <a:srgbClr val="000000"/>
              </a:solidFill>
              <a:effectLst/>
              <a:latin typeface="YAFdJjTk5UU 0"/>
            </a:endParaRPr>
          </a:p>
          <a:p>
            <a:pPr marL="0" indent="0">
              <a:buNone/>
            </a:pPr>
            <a:r>
              <a:rPr lang="nl-NL" sz="2000" b="0" i="0" dirty="0">
                <a:solidFill>
                  <a:srgbClr val="000000"/>
                </a:solidFill>
                <a:effectLst/>
              </a:rPr>
              <a:t>David uit Burkina Faso ervaart dat God hem roept om onder moslims te gaan dienen op plekken waar christenen bedreigd worden. </a:t>
            </a:r>
            <a:endParaRPr lang="nl-NL" sz="2000" i="0" dirty="0">
              <a:solidFill>
                <a:srgbClr val="000000"/>
              </a:solidFill>
              <a:effectLst/>
            </a:endParaRPr>
          </a:p>
          <a:p>
            <a:pPr>
              <a:buFont typeface="Arial" panose="020B0604020202020204" pitchFamily="34" charset="0"/>
              <a:buChar char="•"/>
            </a:pPr>
            <a:r>
              <a:rPr lang="nl-NL" sz="2000" i="0" dirty="0">
                <a:solidFill>
                  <a:srgbClr val="000000"/>
                </a:solidFill>
                <a:effectLst/>
              </a:rPr>
              <a:t>Bid voor bescherming voor David en Esther die de kosten van het volgen van Jezus hebben berekend en bereid zijn hun leven te geven voor de redding van anderen </a:t>
            </a:r>
            <a:endParaRPr lang="nl-NL" sz="2000" dirty="0"/>
          </a:p>
          <a:p>
            <a:pPr>
              <a:buFont typeface="Arial" panose="020B0604020202020204" pitchFamily="34" charset="0"/>
              <a:buChar char="•"/>
            </a:pPr>
            <a:r>
              <a:rPr lang="nl-NL" sz="2000" i="0" dirty="0">
                <a:solidFill>
                  <a:srgbClr val="000000"/>
                </a:solidFill>
                <a:effectLst/>
              </a:rPr>
              <a:t>Bid voor hun navolgers, dat zij het goede nieuws verder gestalte zullen geven </a:t>
            </a:r>
            <a:endParaRPr lang="nl-NL" sz="2000" dirty="0"/>
          </a:p>
          <a:p>
            <a:pPr>
              <a:lnSpc>
                <a:spcPts val="1800"/>
              </a:lnSpc>
            </a:pPr>
            <a:r>
              <a:rPr lang="nl-NL" sz="2000" i="0" dirty="0">
                <a:solidFill>
                  <a:srgbClr val="000000"/>
                </a:solidFill>
                <a:effectLst/>
                <a:latin typeface="YAFdJjTk5UU 0"/>
              </a:rPr>
              <a:t>.</a:t>
            </a:r>
            <a:endParaRPr lang="nl-NL" sz="2000" dirty="0">
              <a:solidFill>
                <a:srgbClr val="000000"/>
              </a:solidFill>
              <a:effectLst/>
              <a:latin typeface="YAFdJjTk5UU 0"/>
            </a:endParaRPr>
          </a:p>
        </p:txBody>
      </p:sp>
    </p:spTree>
    <p:extLst>
      <p:ext uri="{BB962C8B-B14F-4D97-AF65-F5344CB8AC3E}">
        <p14:creationId xmlns:p14="http://schemas.microsoft.com/office/powerpoint/2010/main" val="847378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F2AE7-80BF-4495-A293-7589797AEC19}"/>
              </a:ext>
            </a:extLst>
          </p:cNvPr>
          <p:cNvSpPr>
            <a:spLocks noGrp="1"/>
          </p:cNvSpPr>
          <p:nvPr>
            <p:ph type="title"/>
          </p:nvPr>
        </p:nvSpPr>
        <p:spPr/>
        <p:txBody>
          <a:bodyPr/>
          <a:lstStyle/>
          <a:p>
            <a:r>
              <a:rPr lang="nl-BE" b="0" i="0" dirty="0">
                <a:solidFill>
                  <a:srgbClr val="000000"/>
                </a:solidFill>
                <a:effectLst/>
              </a:rPr>
              <a:t>Overleven in opvangcentra - België</a:t>
            </a:r>
            <a:endParaRPr lang="nl-BE" dirty="0"/>
          </a:p>
        </p:txBody>
      </p:sp>
      <p:sp>
        <p:nvSpPr>
          <p:cNvPr id="3" name="Tijdelijke aanduiding voor inhoud 2">
            <a:extLst>
              <a:ext uri="{FF2B5EF4-FFF2-40B4-BE49-F238E27FC236}">
                <a16:creationId xmlns:a16="http://schemas.microsoft.com/office/drawing/2014/main" id="{A515D9AA-3E80-4044-AFBD-74DD1E28BECE}"/>
              </a:ext>
            </a:extLst>
          </p:cNvPr>
          <p:cNvSpPr>
            <a:spLocks noGrp="1"/>
          </p:cNvSpPr>
          <p:nvPr>
            <p:ph idx="1"/>
          </p:nvPr>
        </p:nvSpPr>
        <p:spPr/>
        <p:txBody>
          <a:bodyPr>
            <a:normAutofit/>
          </a:bodyPr>
          <a:lstStyle/>
          <a:p>
            <a:pPr marL="0" indent="0">
              <a:lnSpc>
                <a:spcPts val="2325"/>
              </a:lnSpc>
              <a:buNone/>
            </a:pPr>
            <a:r>
              <a:rPr lang="nl-NL" sz="2000" b="1" i="0" dirty="0">
                <a:solidFill>
                  <a:srgbClr val="000000"/>
                </a:solidFill>
                <a:effectLst/>
                <a:latin typeface="YAFdJjTk5UU 0"/>
              </a:rPr>
              <a:t>Bidden en danken jullie mee?</a:t>
            </a:r>
            <a:endParaRPr lang="nl-NL" sz="2000" dirty="0">
              <a:solidFill>
                <a:srgbClr val="000000"/>
              </a:solidFill>
              <a:effectLst/>
              <a:latin typeface="YAFdJjTk5UU 0"/>
            </a:endParaRPr>
          </a:p>
          <a:p>
            <a:pPr>
              <a:buFont typeface="Arial" panose="020B0604020202020204" pitchFamily="34" charset="0"/>
              <a:buChar char="•"/>
            </a:pPr>
            <a:r>
              <a:rPr lang="nl-NL" sz="2000" b="0" i="0" dirty="0">
                <a:solidFill>
                  <a:srgbClr val="000000"/>
                </a:solidFill>
                <a:effectLst/>
              </a:rPr>
              <a:t>Bid voor onze broers en zussen die verblijven in opvangcentra in ons land. Dat ze de weg mogen vinden naar kerken en weer mogen leven!</a:t>
            </a:r>
            <a:endParaRPr lang="nl-NL" sz="2000" dirty="0"/>
          </a:p>
          <a:p>
            <a:pPr>
              <a:buFont typeface="Arial" panose="020B0604020202020204" pitchFamily="34" charset="0"/>
              <a:buChar char="•"/>
            </a:pPr>
            <a:r>
              <a:rPr lang="nl-NL" sz="2000" b="0" i="0" dirty="0">
                <a:solidFill>
                  <a:srgbClr val="000000"/>
                </a:solidFill>
                <a:effectLst/>
              </a:rPr>
              <a:t>Bid voor kerken die een opvangcentrum in de buurt hebben, dat ze de weg mogen vinden naar christenen die hier ‘overleven’. </a:t>
            </a:r>
            <a:endParaRPr lang="nl-NL" sz="2000" dirty="0"/>
          </a:p>
          <a:p>
            <a:pPr>
              <a:buFont typeface="Arial" panose="020B0604020202020204" pitchFamily="34" charset="0"/>
              <a:buChar char="•"/>
            </a:pPr>
            <a:r>
              <a:rPr lang="nl-NL" sz="2000" b="0" i="0" dirty="0">
                <a:solidFill>
                  <a:srgbClr val="000000"/>
                </a:solidFill>
                <a:effectLst/>
              </a:rPr>
              <a:t>Bid voor dit Iraanse echtpaar in Jabbeke. Dat ze mogen groeien in (het delen van) hun geloof en een nieuwe toekomst mogen opbouwen in België. </a:t>
            </a:r>
            <a:endParaRPr lang="nl-NL" sz="2000" dirty="0"/>
          </a:p>
        </p:txBody>
      </p:sp>
      <p:pic>
        <p:nvPicPr>
          <p:cNvPr id="4" name="Afbeelding 3">
            <a:extLst>
              <a:ext uri="{FF2B5EF4-FFF2-40B4-BE49-F238E27FC236}">
                <a16:creationId xmlns:a16="http://schemas.microsoft.com/office/drawing/2014/main" id="{7BF4E9D8-80BB-4B15-AE3C-C75A4BC88FAB}"/>
              </a:ext>
            </a:extLst>
          </p:cNvPr>
          <p:cNvPicPr>
            <a:picLocks noChangeAspect="1"/>
          </p:cNvPicPr>
          <p:nvPr/>
        </p:nvPicPr>
        <p:blipFill>
          <a:blip r:embed="rId2"/>
          <a:stretch>
            <a:fillRect/>
          </a:stretch>
        </p:blipFill>
        <p:spPr>
          <a:xfrm>
            <a:off x="196668" y="249174"/>
            <a:ext cx="1621570" cy="1431036"/>
          </a:xfrm>
          <a:prstGeom prst="rect">
            <a:avLst/>
          </a:prstGeom>
        </p:spPr>
      </p:pic>
      <p:pic>
        <p:nvPicPr>
          <p:cNvPr id="7" name="Afbeelding 6" descr="Afbeelding met tekst, illustratie&#10;&#10;Automatisch gegenereerde beschrijving">
            <a:extLst>
              <a:ext uri="{FF2B5EF4-FFF2-40B4-BE49-F238E27FC236}">
                <a16:creationId xmlns:a16="http://schemas.microsoft.com/office/drawing/2014/main" id="{868CD2FA-97F8-4202-A42B-1584155FFE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37776" y="249174"/>
            <a:ext cx="1285240" cy="896620"/>
          </a:xfrm>
          <a:prstGeom prst="rect">
            <a:avLst/>
          </a:prstGeom>
        </p:spPr>
      </p:pic>
    </p:spTree>
    <p:extLst>
      <p:ext uri="{BB962C8B-B14F-4D97-AF65-F5344CB8AC3E}">
        <p14:creationId xmlns:p14="http://schemas.microsoft.com/office/powerpoint/2010/main" val="342252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F2AE7-80BF-4495-A293-7589797AEC19}"/>
              </a:ext>
            </a:extLst>
          </p:cNvPr>
          <p:cNvSpPr>
            <a:spLocks noGrp="1"/>
          </p:cNvSpPr>
          <p:nvPr>
            <p:ph type="title"/>
          </p:nvPr>
        </p:nvSpPr>
        <p:spPr/>
        <p:txBody>
          <a:bodyPr/>
          <a:lstStyle/>
          <a:p>
            <a:r>
              <a:rPr lang="nl-NL" b="0" i="0" dirty="0">
                <a:solidFill>
                  <a:srgbClr val="000000"/>
                </a:solidFill>
                <a:effectLst/>
              </a:rPr>
              <a:t>Missionair werkers </a:t>
            </a:r>
            <a:r>
              <a:rPr lang="nl-NL" b="0" i="0" dirty="0" err="1">
                <a:solidFill>
                  <a:srgbClr val="000000"/>
                </a:solidFill>
                <a:effectLst/>
              </a:rPr>
              <a:t>over</a:t>
            </a:r>
            <a:r>
              <a:rPr lang="nl-NL" b="1" i="0" dirty="0" err="1">
                <a:solidFill>
                  <a:srgbClr val="000000"/>
                </a:solidFill>
                <a:effectLst/>
              </a:rPr>
              <a:t>L</a:t>
            </a:r>
            <a:r>
              <a:rPr lang="nl-NL" b="0" i="0" dirty="0" err="1">
                <a:solidFill>
                  <a:srgbClr val="000000"/>
                </a:solidFill>
                <a:effectLst/>
              </a:rPr>
              <a:t>even</a:t>
            </a:r>
            <a:r>
              <a:rPr lang="nl-NL" b="0" i="0" dirty="0">
                <a:solidFill>
                  <a:srgbClr val="000000"/>
                </a:solidFill>
                <a:effectLst/>
              </a:rPr>
              <a:t> in gesloten landen in Azië </a:t>
            </a:r>
            <a:endParaRPr lang="nl-BE" dirty="0"/>
          </a:p>
        </p:txBody>
      </p:sp>
      <p:sp>
        <p:nvSpPr>
          <p:cNvPr id="3" name="Tijdelijke aanduiding voor inhoud 2">
            <a:extLst>
              <a:ext uri="{FF2B5EF4-FFF2-40B4-BE49-F238E27FC236}">
                <a16:creationId xmlns:a16="http://schemas.microsoft.com/office/drawing/2014/main" id="{A515D9AA-3E80-4044-AFBD-74DD1E28BECE}"/>
              </a:ext>
            </a:extLst>
          </p:cNvPr>
          <p:cNvSpPr>
            <a:spLocks noGrp="1"/>
          </p:cNvSpPr>
          <p:nvPr>
            <p:ph idx="1"/>
          </p:nvPr>
        </p:nvSpPr>
        <p:spPr/>
        <p:txBody>
          <a:bodyPr>
            <a:normAutofit/>
          </a:bodyPr>
          <a:lstStyle/>
          <a:p>
            <a:pPr marL="0" indent="0">
              <a:lnSpc>
                <a:spcPts val="2325"/>
              </a:lnSpc>
              <a:buNone/>
            </a:pPr>
            <a:r>
              <a:rPr lang="nl-NL" sz="1600" b="1" i="0" dirty="0">
                <a:solidFill>
                  <a:srgbClr val="000000"/>
                </a:solidFill>
                <a:effectLst/>
                <a:latin typeface="YAFdJjTk5UU 0"/>
              </a:rPr>
              <a:t>Bidden en danken jullie mee?</a:t>
            </a:r>
            <a:endParaRPr lang="nl-NL" sz="1600" dirty="0">
              <a:solidFill>
                <a:srgbClr val="000000"/>
              </a:solidFill>
              <a:effectLst/>
              <a:latin typeface="YAFdJjTk5UU 0"/>
            </a:endParaRPr>
          </a:p>
          <a:p>
            <a:pPr>
              <a:buFont typeface="Arial" panose="020B0604020202020204" pitchFamily="34" charset="0"/>
              <a:buChar char="•"/>
            </a:pPr>
            <a:r>
              <a:rPr lang="nl-NL" sz="1600" b="0" i="0" dirty="0">
                <a:solidFill>
                  <a:srgbClr val="000000"/>
                </a:solidFill>
                <a:effectLst/>
              </a:rPr>
              <a:t>Bid voor Christenen die in moeilijke omstandigheden hun geloof in praktijk brengen. Dat ze de moed zullen hebben om door te gaan, met anderen samen te komen en hun geloof te delen met familie, vrienden, collega’s en buren.</a:t>
            </a:r>
            <a:endParaRPr lang="nl-NL" sz="1600" dirty="0"/>
          </a:p>
          <a:p>
            <a:pPr>
              <a:buFont typeface="Arial" panose="020B0604020202020204" pitchFamily="34" charset="0"/>
              <a:buChar char="•"/>
            </a:pPr>
            <a:r>
              <a:rPr lang="nl-NL" sz="1600" b="0" i="0" dirty="0">
                <a:solidFill>
                  <a:srgbClr val="000000"/>
                </a:solidFill>
                <a:effectLst/>
              </a:rPr>
              <a:t>Bid voor Christelijke werkers (lokaal en buitenlanders) dat ze op creatieve manier het evangelie verkondigen in een omgeving die vijandig staat tegenover het Christelijk geloof.</a:t>
            </a:r>
            <a:endParaRPr lang="nl-NL" sz="1600" dirty="0"/>
          </a:p>
          <a:p>
            <a:pPr>
              <a:buFont typeface="Arial" panose="020B0604020202020204" pitchFamily="34" charset="0"/>
              <a:buChar char="•"/>
            </a:pPr>
            <a:r>
              <a:rPr lang="nl-NL" sz="1600" b="0" i="0" dirty="0">
                <a:solidFill>
                  <a:srgbClr val="000000"/>
                </a:solidFill>
                <a:effectLst/>
              </a:rPr>
              <a:t>Bid om wijsheid voor leiders van zendingsorganisaties om op een goede manier door te gaan met het werk in een veranderende wereld.</a:t>
            </a:r>
            <a:endParaRPr lang="nl-NL" sz="1600" dirty="0"/>
          </a:p>
          <a:p>
            <a:pPr marL="0" indent="0" algn="ctr">
              <a:lnSpc>
                <a:spcPts val="1875"/>
              </a:lnSpc>
              <a:buNone/>
            </a:pPr>
            <a:r>
              <a:rPr lang="nl-NL" sz="1600" b="0" i="1" dirty="0">
                <a:solidFill>
                  <a:srgbClr val="000000"/>
                </a:solidFill>
                <a:effectLst/>
                <a:latin typeface="YAFdJjTk5UU 0"/>
              </a:rPr>
              <a:t>Wil je meer bidden of meer weten over zending in gesloten landen in Azië? </a:t>
            </a:r>
            <a:br>
              <a:rPr lang="nl-NL" sz="1600" b="0" i="1" dirty="0">
                <a:solidFill>
                  <a:srgbClr val="000000"/>
                </a:solidFill>
                <a:effectLst/>
                <a:latin typeface="YAFdJjTk5UU 0"/>
              </a:rPr>
            </a:br>
            <a:r>
              <a:rPr lang="nl-NL" sz="1600" b="0" i="1" dirty="0">
                <a:solidFill>
                  <a:srgbClr val="000000"/>
                </a:solidFill>
                <a:effectLst/>
                <a:latin typeface="YAFdJjTk5UU 0"/>
              </a:rPr>
              <a:t>Mail ons dan op </a:t>
            </a:r>
            <a:r>
              <a:rPr lang="nl-NL" sz="1600" b="0" i="1" dirty="0">
                <a:solidFill>
                  <a:srgbClr val="000000"/>
                </a:solidFill>
                <a:effectLst/>
                <a:latin typeface="YAFdJjTk5UU 0"/>
                <a:hlinkClick r:id="rId2"/>
              </a:rPr>
              <a:t>info@omf.be</a:t>
            </a:r>
            <a:endParaRPr lang="nl-NL" sz="1600" dirty="0">
              <a:solidFill>
                <a:srgbClr val="000000"/>
              </a:solidFill>
              <a:effectLst/>
              <a:latin typeface="YAFdJjTk5UU 0"/>
            </a:endParaRPr>
          </a:p>
        </p:txBody>
      </p:sp>
      <p:pic>
        <p:nvPicPr>
          <p:cNvPr id="4" name="Afbeelding 3">
            <a:extLst>
              <a:ext uri="{FF2B5EF4-FFF2-40B4-BE49-F238E27FC236}">
                <a16:creationId xmlns:a16="http://schemas.microsoft.com/office/drawing/2014/main" id="{7BF4E9D8-80BB-4B15-AE3C-C75A4BC88FAB}"/>
              </a:ext>
            </a:extLst>
          </p:cNvPr>
          <p:cNvPicPr>
            <a:picLocks noChangeAspect="1"/>
          </p:cNvPicPr>
          <p:nvPr/>
        </p:nvPicPr>
        <p:blipFill>
          <a:blip r:embed="rId3"/>
          <a:stretch>
            <a:fillRect/>
          </a:stretch>
        </p:blipFill>
        <p:spPr>
          <a:xfrm>
            <a:off x="196668" y="249174"/>
            <a:ext cx="1621570" cy="1431036"/>
          </a:xfrm>
          <a:prstGeom prst="rect">
            <a:avLst/>
          </a:prstGeom>
        </p:spPr>
      </p:pic>
      <p:pic>
        <p:nvPicPr>
          <p:cNvPr id="6" name="Afbeelding 5">
            <a:extLst>
              <a:ext uri="{FF2B5EF4-FFF2-40B4-BE49-F238E27FC236}">
                <a16:creationId xmlns:a16="http://schemas.microsoft.com/office/drawing/2014/main" id="{7D000FF4-7B6C-4C95-86BB-98989F4864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42807" y="249174"/>
            <a:ext cx="1152525" cy="1100455"/>
          </a:xfrm>
          <a:prstGeom prst="rect">
            <a:avLst/>
          </a:prstGeom>
        </p:spPr>
      </p:pic>
    </p:spTree>
    <p:extLst>
      <p:ext uri="{BB962C8B-B14F-4D97-AF65-F5344CB8AC3E}">
        <p14:creationId xmlns:p14="http://schemas.microsoft.com/office/powerpoint/2010/main" val="2438932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F2AE7-80BF-4495-A293-7589797AEC19}"/>
              </a:ext>
            </a:extLst>
          </p:cNvPr>
          <p:cNvSpPr>
            <a:spLocks noGrp="1"/>
          </p:cNvSpPr>
          <p:nvPr>
            <p:ph type="title"/>
          </p:nvPr>
        </p:nvSpPr>
        <p:spPr/>
        <p:txBody>
          <a:bodyPr/>
          <a:lstStyle/>
          <a:p>
            <a:r>
              <a:rPr lang="nl-NL" dirty="0"/>
              <a:t>Overleven in een vluchtelingenkamp - Nigeria</a:t>
            </a:r>
            <a:endParaRPr lang="nl-BE" dirty="0"/>
          </a:p>
        </p:txBody>
      </p:sp>
      <p:sp>
        <p:nvSpPr>
          <p:cNvPr id="3" name="Tijdelijke aanduiding voor inhoud 2">
            <a:extLst>
              <a:ext uri="{FF2B5EF4-FFF2-40B4-BE49-F238E27FC236}">
                <a16:creationId xmlns:a16="http://schemas.microsoft.com/office/drawing/2014/main" id="{A515D9AA-3E80-4044-AFBD-74DD1E28BECE}"/>
              </a:ext>
            </a:extLst>
          </p:cNvPr>
          <p:cNvSpPr>
            <a:spLocks noGrp="1"/>
          </p:cNvSpPr>
          <p:nvPr>
            <p:ph idx="1"/>
          </p:nvPr>
        </p:nvSpPr>
        <p:spPr/>
        <p:txBody>
          <a:bodyPr>
            <a:normAutofit fontScale="85000" lnSpcReduction="10000"/>
          </a:bodyPr>
          <a:lstStyle/>
          <a:p>
            <a:pPr marL="0" indent="0">
              <a:lnSpc>
                <a:spcPts val="2325"/>
              </a:lnSpc>
              <a:buNone/>
            </a:pPr>
            <a:r>
              <a:rPr lang="nl-NL" sz="2400" b="1" i="0" dirty="0">
                <a:solidFill>
                  <a:srgbClr val="000000"/>
                </a:solidFill>
                <a:effectLst/>
                <a:latin typeface="YAFdJjTk5UU 0"/>
              </a:rPr>
              <a:t>Bidden en danken jullie mee?</a:t>
            </a:r>
            <a:endParaRPr lang="nl-NL" sz="2400" dirty="0">
              <a:solidFill>
                <a:srgbClr val="000000"/>
              </a:solidFill>
              <a:effectLst/>
              <a:latin typeface="YAFdJjTk5UU 0"/>
            </a:endParaRPr>
          </a:p>
          <a:p>
            <a:pPr>
              <a:buFont typeface="Arial" panose="020B0604020202020204" pitchFamily="34" charset="0"/>
              <a:buChar char="•"/>
            </a:pPr>
            <a:r>
              <a:rPr lang="nl-NL" sz="2400" b="0" i="0" dirty="0">
                <a:solidFill>
                  <a:srgbClr val="000000"/>
                </a:solidFill>
                <a:effectLst/>
              </a:rPr>
              <a:t>Bid voor pastor Barnabas en de 16,2 miljoen ontheemde christenen in </a:t>
            </a:r>
            <a:r>
              <a:rPr lang="nl-NL" sz="2400" b="0" i="0" dirty="0" err="1">
                <a:solidFill>
                  <a:srgbClr val="000000"/>
                </a:solidFill>
                <a:effectLst/>
              </a:rPr>
              <a:t>subsahara</a:t>
            </a:r>
            <a:r>
              <a:rPr lang="nl-NL" sz="2400" b="0" i="0" dirty="0">
                <a:solidFill>
                  <a:srgbClr val="000000"/>
                </a:solidFill>
                <a:effectLst/>
              </a:rPr>
              <a:t> Afrika dat ze mogen volharden in hun geloof en dat ze de nodige noodhulp en traumazorg mogen krijgen. </a:t>
            </a:r>
            <a:endParaRPr lang="nl-NL" sz="2400" dirty="0"/>
          </a:p>
          <a:p>
            <a:pPr>
              <a:buFont typeface="Arial" panose="020B0604020202020204" pitchFamily="34" charset="0"/>
              <a:buChar char="•"/>
            </a:pPr>
            <a:r>
              <a:rPr lang="nl-NL" sz="2400" b="0" i="0" dirty="0">
                <a:solidFill>
                  <a:srgbClr val="000000"/>
                </a:solidFill>
                <a:effectLst/>
              </a:rPr>
              <a:t>Bid dat de leden van de radicaal </a:t>
            </a:r>
            <a:r>
              <a:rPr lang="nl-NL" sz="2400" b="0" i="0" dirty="0" err="1">
                <a:solidFill>
                  <a:srgbClr val="000000"/>
                </a:solidFill>
                <a:effectLst/>
              </a:rPr>
              <a:t>islamistische</a:t>
            </a:r>
            <a:r>
              <a:rPr lang="nl-NL" sz="2400" b="0" i="0" dirty="0">
                <a:solidFill>
                  <a:srgbClr val="000000"/>
                </a:solidFill>
                <a:effectLst/>
              </a:rPr>
              <a:t> groeperingen tot inkeer mogen komen en dat ze tot geloof in Jezus Christus mogen komen.</a:t>
            </a:r>
            <a:endParaRPr lang="nl-NL" sz="2400" dirty="0"/>
          </a:p>
          <a:p>
            <a:pPr>
              <a:buFont typeface="Arial" panose="020B0604020202020204" pitchFamily="34" charset="0"/>
              <a:buChar char="•"/>
            </a:pPr>
            <a:r>
              <a:rPr lang="nl-NL" sz="2400" b="0" i="0" dirty="0">
                <a:solidFill>
                  <a:srgbClr val="000000"/>
                </a:solidFill>
                <a:effectLst/>
              </a:rPr>
              <a:t>Bid dat de internationale gemeenschap de situatie zal erkennen en tot actie overgaan om deze bedreigde christenen te beschermen.</a:t>
            </a:r>
            <a:endParaRPr lang="nl-NL" sz="2400" dirty="0"/>
          </a:p>
        </p:txBody>
      </p:sp>
      <p:pic>
        <p:nvPicPr>
          <p:cNvPr id="4" name="Afbeelding 3">
            <a:extLst>
              <a:ext uri="{FF2B5EF4-FFF2-40B4-BE49-F238E27FC236}">
                <a16:creationId xmlns:a16="http://schemas.microsoft.com/office/drawing/2014/main" id="{673BB4E1-B78F-47B3-B48E-9594EF9E1A70}"/>
              </a:ext>
            </a:extLst>
          </p:cNvPr>
          <p:cNvPicPr>
            <a:picLocks noChangeAspect="1"/>
          </p:cNvPicPr>
          <p:nvPr/>
        </p:nvPicPr>
        <p:blipFill>
          <a:blip r:embed="rId3"/>
          <a:stretch>
            <a:fillRect/>
          </a:stretch>
        </p:blipFill>
        <p:spPr>
          <a:xfrm>
            <a:off x="196668" y="249174"/>
            <a:ext cx="1621570" cy="1431036"/>
          </a:xfrm>
          <a:prstGeom prst="rect">
            <a:avLst/>
          </a:prstGeom>
        </p:spPr>
      </p:pic>
      <p:pic>
        <p:nvPicPr>
          <p:cNvPr id="5" name="Afbeelding 4" descr="Afbeelding met tekst&#10;&#10;Automatisch gegenereerde beschrijving">
            <a:extLst>
              <a:ext uri="{FF2B5EF4-FFF2-40B4-BE49-F238E27FC236}">
                <a16:creationId xmlns:a16="http://schemas.microsoft.com/office/drawing/2014/main" id="{198891FF-BA3F-4119-B2CA-F57096E67CC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511148" y="87999"/>
            <a:ext cx="1564005" cy="1251585"/>
          </a:xfrm>
          <a:prstGeom prst="rect">
            <a:avLst/>
          </a:prstGeom>
          <a:noFill/>
          <a:ln>
            <a:noFill/>
          </a:ln>
        </p:spPr>
      </p:pic>
    </p:spTree>
    <p:extLst>
      <p:ext uri="{BB962C8B-B14F-4D97-AF65-F5344CB8AC3E}">
        <p14:creationId xmlns:p14="http://schemas.microsoft.com/office/powerpoint/2010/main" val="2183068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F2AE7-80BF-4495-A293-7589797AEC19}"/>
              </a:ext>
            </a:extLst>
          </p:cNvPr>
          <p:cNvSpPr>
            <a:spLocks noGrp="1"/>
          </p:cNvSpPr>
          <p:nvPr>
            <p:ph type="title"/>
          </p:nvPr>
        </p:nvSpPr>
        <p:spPr/>
        <p:txBody>
          <a:bodyPr/>
          <a:lstStyle/>
          <a:p>
            <a:r>
              <a:rPr lang="nl-NL" dirty="0"/>
              <a:t>Meer weten? Vaker bidden?</a:t>
            </a:r>
            <a:endParaRPr lang="nl-BE" dirty="0"/>
          </a:p>
        </p:txBody>
      </p:sp>
      <p:sp>
        <p:nvSpPr>
          <p:cNvPr id="3" name="Tijdelijke aanduiding voor inhoud 2">
            <a:extLst>
              <a:ext uri="{FF2B5EF4-FFF2-40B4-BE49-F238E27FC236}">
                <a16:creationId xmlns:a16="http://schemas.microsoft.com/office/drawing/2014/main" id="{A515D9AA-3E80-4044-AFBD-74DD1E28BECE}"/>
              </a:ext>
            </a:extLst>
          </p:cNvPr>
          <p:cNvSpPr>
            <a:spLocks noGrp="1"/>
          </p:cNvSpPr>
          <p:nvPr>
            <p:ph idx="1"/>
          </p:nvPr>
        </p:nvSpPr>
        <p:spPr/>
        <p:txBody>
          <a:bodyPr>
            <a:noAutofit/>
          </a:bodyPr>
          <a:lstStyle/>
          <a:p>
            <a:r>
              <a:rPr lang="nl-NL" dirty="0"/>
              <a:t>Ga naar www.vervolgdekerk.be voor meer informatie </a:t>
            </a:r>
          </a:p>
          <a:p>
            <a:r>
              <a:rPr lang="nl-NL" dirty="0"/>
              <a:t>Volg de deelnemende organisaties via post, mail en sociale media om op de hoogte te blijven van de diverse gebedsinitiatieven het hele jaarrond</a:t>
            </a:r>
            <a:r>
              <a:rPr lang="nl-NL" sz="1500" dirty="0"/>
              <a:t>. </a:t>
            </a:r>
          </a:p>
        </p:txBody>
      </p:sp>
      <p:pic>
        <p:nvPicPr>
          <p:cNvPr id="4" name="Afbeelding 3">
            <a:extLst>
              <a:ext uri="{FF2B5EF4-FFF2-40B4-BE49-F238E27FC236}">
                <a16:creationId xmlns:a16="http://schemas.microsoft.com/office/drawing/2014/main" id="{7BF4E9D8-80BB-4B15-AE3C-C75A4BC88FAB}"/>
              </a:ext>
            </a:extLst>
          </p:cNvPr>
          <p:cNvPicPr>
            <a:picLocks noChangeAspect="1"/>
          </p:cNvPicPr>
          <p:nvPr/>
        </p:nvPicPr>
        <p:blipFill>
          <a:blip r:embed="rId2"/>
          <a:stretch>
            <a:fillRect/>
          </a:stretch>
        </p:blipFill>
        <p:spPr>
          <a:xfrm>
            <a:off x="196668" y="249174"/>
            <a:ext cx="1621570" cy="1431036"/>
          </a:xfrm>
          <a:prstGeom prst="rect">
            <a:avLst/>
          </a:prstGeom>
        </p:spPr>
      </p:pic>
    </p:spTree>
    <p:extLst>
      <p:ext uri="{BB962C8B-B14F-4D97-AF65-F5344CB8AC3E}">
        <p14:creationId xmlns:p14="http://schemas.microsoft.com/office/powerpoint/2010/main" val="787430374"/>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D4F161CC3A7874C871023ECD875D30B" ma:contentTypeVersion="20" ma:contentTypeDescription="Een nieuw document maken." ma:contentTypeScope="" ma:versionID="172781d53866ba6e57340f8f6b8a1ebc">
  <xsd:schema xmlns:xsd="http://www.w3.org/2001/XMLSchema" xmlns:xs="http://www.w3.org/2001/XMLSchema" xmlns:p="http://schemas.microsoft.com/office/2006/metadata/properties" xmlns:ns2="99d8ff9e-cc5b-42b6-8346-3cf075ff0e70" xmlns:ns3="0c108936-b823-4f74-b5ba-5582c5d4f314" targetNamespace="http://schemas.microsoft.com/office/2006/metadata/properties" ma:root="true" ma:fieldsID="3de2cf561cc150b4bd31302c895b3e05" ns2:_="" ns3:_="">
    <xsd:import namespace="99d8ff9e-cc5b-42b6-8346-3cf075ff0e70"/>
    <xsd:import namespace="0c108936-b823-4f74-b5ba-5582c5d4f31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3:SharedWithUsers" minOccurs="0"/>
                <xsd:element ref="ns3:SharedWithDetails" minOccurs="0"/>
                <xsd:element ref="ns2:liensverssources" minOccurs="0"/>
                <xsd:element ref="ns2:MediaLengthInSeconds" minOccurs="0"/>
                <xsd:element ref="ns2:Afbeelding"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d8ff9e-cc5b-42b6-8346-3cf075ff0e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iensverssources" ma:index="20" nillable="true" ma:displayName="liens vers sources" ma:format="Hyperlink" ma:internalName="liensverssources">
      <xsd:complexType>
        <xsd:complexContent>
          <xsd:extension base="dms:URL">
            <xsd:sequence>
              <xsd:element name="Url" type="dms:ValidUrl" minOccurs="0" nillable="true"/>
              <xsd:element name="Description" type="xsd:string" nillable="true"/>
            </xsd:sequence>
          </xsd:extension>
        </xsd:complexContent>
      </xsd:complexType>
    </xsd:element>
    <xsd:element name="MediaLengthInSeconds" ma:index="21" nillable="true" ma:displayName="Length (seconds)" ma:internalName="MediaLengthInSeconds" ma:readOnly="true">
      <xsd:simpleType>
        <xsd:restriction base="dms:Unknown"/>
      </xsd:simpleType>
    </xsd:element>
    <xsd:element name="Afbeelding" ma:index="22" nillable="true" ma:displayName="Afbeelding" ma:format="Thumbnail" ma:internalName="Afbeelding">
      <xsd:simpleType>
        <xsd:restriction base="dms:Unknown"/>
      </xsd:simpleType>
    </xsd:element>
    <xsd:element name="lcf76f155ced4ddcb4097134ff3c332f" ma:index="24" nillable="true" ma:taxonomy="true" ma:internalName="lcf76f155ced4ddcb4097134ff3c332f" ma:taxonomyFieldName="MediaServiceImageTags" ma:displayName="Afbeeldingtags" ma:readOnly="false" ma:fieldId="{5cf76f15-5ced-4ddc-b409-7134ff3c332f}" ma:taxonomyMulti="true" ma:sspId="9f939c38-3c52-4a5c-b875-fd5d3e62b97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c108936-b823-4f74-b5ba-5582c5d4f314"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TaxCatchAll" ma:index="25" nillable="true" ma:displayName="Taxonomy Catch All Column" ma:hidden="true" ma:list="{dea9b409-aa26-4da9-b70b-052af7fca60f}" ma:internalName="TaxCatchAll" ma:showField="CatchAllData" ma:web="0c108936-b823-4f74-b5ba-5582c5d4f3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ensverssources xmlns="99d8ff9e-cc5b-42b6-8346-3cf075ff0e70">
      <Url xsi:nil="true"/>
      <Description xsi:nil="true"/>
    </liensverssources>
    <Afbeelding xmlns="99d8ff9e-cc5b-42b6-8346-3cf075ff0e70" xsi:nil="true"/>
    <lcf76f155ced4ddcb4097134ff3c332f xmlns="99d8ff9e-cc5b-42b6-8346-3cf075ff0e70">
      <Terms xmlns="http://schemas.microsoft.com/office/infopath/2007/PartnerControls"/>
    </lcf76f155ced4ddcb4097134ff3c332f>
    <TaxCatchAll xmlns="0c108936-b823-4f74-b5ba-5582c5d4f314" xsi:nil="true"/>
  </documentManagement>
</p:properties>
</file>

<file path=customXml/itemProps1.xml><?xml version="1.0" encoding="utf-8"?>
<ds:datastoreItem xmlns:ds="http://schemas.openxmlformats.org/officeDocument/2006/customXml" ds:itemID="{964F61B1-0E03-4282-BC41-0A4522504F50}">
  <ds:schemaRefs>
    <ds:schemaRef ds:uri="http://schemas.microsoft.com/sharepoint/v3/contenttype/forms"/>
  </ds:schemaRefs>
</ds:datastoreItem>
</file>

<file path=customXml/itemProps2.xml><?xml version="1.0" encoding="utf-8"?>
<ds:datastoreItem xmlns:ds="http://schemas.openxmlformats.org/officeDocument/2006/customXml" ds:itemID="{A8E03EF0-28B0-4A97-AFA6-A6E45F0B13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d8ff9e-cc5b-42b6-8346-3cf075ff0e70"/>
    <ds:schemaRef ds:uri="0c108936-b823-4f74-b5ba-5582c5d4f3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E22F2D-5A8E-429F-8475-FD9A1A0CAFC2}">
  <ds:schemaRefs>
    <ds:schemaRef ds:uri="http://purl.org/dc/dcmitype/"/>
    <ds:schemaRef ds:uri="http://purl.org/dc/terms/"/>
    <ds:schemaRef ds:uri="http://schemas.microsoft.com/office/infopath/2007/PartnerControls"/>
    <ds:schemaRef ds:uri="http://schemas.microsoft.com/office/2006/metadata/properties"/>
    <ds:schemaRef ds:uri="http://purl.org/dc/elements/1.1/"/>
    <ds:schemaRef ds:uri="http://www.w3.org/XML/1998/namespace"/>
    <ds:schemaRef ds:uri="http://schemas.microsoft.com/office/2006/documentManagement/types"/>
    <ds:schemaRef ds:uri="99d8ff9e-cc5b-42b6-8346-3cf075ff0e70"/>
    <ds:schemaRef ds:uri="http://schemas.openxmlformats.org/package/2006/metadata/core-properties"/>
    <ds:schemaRef ds:uri="0c108936-b823-4f74-b5ba-5582c5d4f314"/>
  </ds:schemaRefs>
</ds:datastoreItem>
</file>

<file path=docProps/app.xml><?xml version="1.0" encoding="utf-8"?>
<Properties xmlns="http://schemas.openxmlformats.org/officeDocument/2006/extended-properties" xmlns:vt="http://schemas.openxmlformats.org/officeDocument/2006/docPropsVTypes">
  <Template>TM10001115[[fn=Pakket]]</Template>
  <TotalTime>79</TotalTime>
  <Words>443</Words>
  <Application>Microsoft Office PowerPoint</Application>
  <PresentationFormat>Breedbeeld</PresentationFormat>
  <Paragraphs>28</Paragraphs>
  <Slides>6</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Gill Sans MT</vt:lpstr>
      <vt:lpstr>YAFdJjTk5UU 0</vt:lpstr>
      <vt:lpstr>Pakket</vt:lpstr>
      <vt:lpstr>Gebedsprogramma</vt:lpstr>
      <vt:lpstr>Gebedsfocus 4: Nigeria</vt:lpstr>
      <vt:lpstr>Overleven in opvangcentra - België</vt:lpstr>
      <vt:lpstr>Missionair werkers overLeven in gesloten landen in Azië </vt:lpstr>
      <vt:lpstr>Overleven in een vluchtelingenkamp - Nigeria</vt:lpstr>
      <vt:lpstr>Meer weten? Vaker bidden?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Gebedsprogramma</dc:title>
  <dc:creator>Jelle Rijkeboer</dc:creator>
  <cp:lastModifiedBy>Jelle Rijkeboer</cp:lastModifiedBy>
  <cp:revision>5</cp:revision>
  <dcterms:created xsi:type="dcterms:W3CDTF">2021-12-20T09:59:22Z</dcterms:created>
  <dcterms:modified xsi:type="dcterms:W3CDTF">2025-01-16T11:19:13Z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0x0101007D4F161CC3A7874C871023ECD875D30B</vt:lpwstr>
  </property>
  <property fmtid="{D5CDD505-2E9C-101B-9397-08002B2CF9AE}" pid="3" name="MediaServiceImageTags">
    <vt:lpwstr/>
  </property>
</Properties>
</file>